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877" r:id="rId2"/>
    <p:sldId id="1980" r:id="rId3"/>
    <p:sldId id="1356" r:id="rId4"/>
    <p:sldId id="1322" r:id="rId5"/>
    <p:sldId id="1357" r:id="rId6"/>
    <p:sldId id="1367" r:id="rId7"/>
    <p:sldId id="1957" r:id="rId8"/>
    <p:sldId id="1368" r:id="rId9"/>
    <p:sldId id="1369" r:id="rId10"/>
    <p:sldId id="1372" r:id="rId11"/>
    <p:sldId id="1370" r:id="rId12"/>
    <p:sldId id="1373" r:id="rId13"/>
    <p:sldId id="1375" r:id="rId14"/>
    <p:sldId id="1376" r:id="rId15"/>
    <p:sldId id="1374" r:id="rId16"/>
    <p:sldId id="1371" r:id="rId17"/>
    <p:sldId id="1377" r:id="rId18"/>
    <p:sldId id="1380" r:id="rId19"/>
    <p:sldId id="1378" r:id="rId20"/>
    <p:sldId id="1381" r:id="rId21"/>
    <p:sldId id="1382" r:id="rId22"/>
    <p:sldId id="1383" r:id="rId23"/>
    <p:sldId id="1385" r:id="rId24"/>
    <p:sldId id="1359" r:id="rId25"/>
    <p:sldId id="1386" r:id="rId26"/>
    <p:sldId id="1387" r:id="rId27"/>
    <p:sldId id="1930" r:id="rId28"/>
    <p:sldId id="1931" r:id="rId29"/>
    <p:sldId id="1933" r:id="rId30"/>
    <p:sldId id="1932" r:id="rId31"/>
    <p:sldId id="1935" r:id="rId32"/>
    <p:sldId id="1934" r:id="rId33"/>
    <p:sldId id="1936" r:id="rId34"/>
    <p:sldId id="1937" r:id="rId35"/>
    <p:sldId id="1956" r:id="rId36"/>
    <p:sldId id="1938" r:id="rId37"/>
    <p:sldId id="1939" r:id="rId38"/>
    <p:sldId id="1959" r:id="rId39"/>
    <p:sldId id="1961" r:id="rId40"/>
    <p:sldId id="1962" r:id="rId41"/>
    <p:sldId id="1963" r:id="rId42"/>
    <p:sldId id="1964" r:id="rId43"/>
    <p:sldId id="1965" r:id="rId44"/>
    <p:sldId id="1966" r:id="rId45"/>
    <p:sldId id="1967" r:id="rId46"/>
    <p:sldId id="1940" r:id="rId47"/>
    <p:sldId id="1942" r:id="rId48"/>
    <p:sldId id="1976" r:id="rId49"/>
    <p:sldId id="1972" r:id="rId50"/>
    <p:sldId id="1973" r:id="rId51"/>
    <p:sldId id="1974" r:id="rId52"/>
    <p:sldId id="1975" r:id="rId53"/>
    <p:sldId id="1977" r:id="rId54"/>
    <p:sldId id="1968" r:id="rId55"/>
    <p:sldId id="1969" r:id="rId56"/>
    <p:sldId id="1948" r:id="rId57"/>
    <p:sldId id="1947" r:id="rId58"/>
    <p:sldId id="1946" r:id="rId59"/>
    <p:sldId id="1945" r:id="rId60"/>
    <p:sldId id="1944" r:id="rId61"/>
    <p:sldId id="1949" r:id="rId62"/>
    <p:sldId id="1943" r:id="rId63"/>
    <p:sldId id="1951" r:id="rId64"/>
    <p:sldId id="1384" r:id="rId65"/>
    <p:sldId id="1952" r:id="rId66"/>
    <p:sldId id="1950" r:id="rId67"/>
    <p:sldId id="1953" r:id="rId68"/>
    <p:sldId id="1979" r:id="rId69"/>
    <p:sldId id="1978" r:id="rId70"/>
    <p:sldId id="1954" r:id="rId71"/>
    <p:sldId id="1955" r:id="rId72"/>
    <p:sldId id="1941" r:id="rId73"/>
    <p:sldId id="1473" r:id="rId74"/>
    <p:sldId id="418" r:id="rId75"/>
  </p:sldIdLst>
  <p:sldSz cx="9144000" cy="6858000" type="overhead"/>
  <p:notesSz cx="7010400" cy="9296400"/>
  <p:embeddedFontLst>
    <p:embeddedFont>
      <p:font typeface="Comic Sans MS" panose="030F0702030302020204" pitchFamily="66" charset="0"/>
      <p:regular r:id="rId78"/>
      <p:bold r:id="rId79"/>
      <p:italic r:id="rId80"/>
      <p:boldItalic r:id="rId81"/>
    </p:embeddedFont>
    <p:embeddedFont>
      <p:font typeface="Lucida Console" panose="020B0609040504020204" pitchFamily="49" charset="0"/>
      <p:regular r:id="rId82"/>
    </p:embeddedFont>
    <p:embeddedFont>
      <p:font typeface="Marlett" pitchFamily="2" charset="2"/>
      <p:regular r:id="rId83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33CC"/>
    <a:srgbClr val="0099FF"/>
    <a:srgbClr val="CCECFF"/>
    <a:srgbClr val="FF66FF"/>
    <a:srgbClr val="FF0066"/>
    <a:srgbClr val="FFFF00"/>
    <a:srgbClr val="0066FF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1837" autoAdjust="0"/>
  </p:normalViewPr>
  <p:slideViewPr>
    <p:cSldViewPr snapToGrid="0">
      <p:cViewPr varScale="1">
        <p:scale>
          <a:sx n="65" d="100"/>
          <a:sy n="65" d="100"/>
        </p:scale>
        <p:origin x="1140" y="2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053506" y="3167391"/>
            <a:ext cx="47387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14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Making Ethereum Scalable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0EAC89-9D10-443F-A12A-A12804CFC4DD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D5F6B-0B9B-4D19-8D9A-3E3098376605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" descr="Image result for robot">
            <a:extLst>
              <a:ext uri="{FF2B5EF4-FFF2-40B4-BE49-F238E27FC236}">
                <a16:creationId xmlns:a16="http://schemas.microsoft.com/office/drawing/2014/main" id="{A5D6EBF5-41D7-4A18-A925-1D85CBA1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73B19FE6-D087-4B45-B29A-147FC72895B6}"/>
              </a:ext>
            </a:extLst>
          </p:cNvPr>
          <p:cNvSpPr/>
          <p:nvPr/>
        </p:nvSpPr>
        <p:spPr bwMode="auto">
          <a:xfrm>
            <a:off x="4195957" y="1155838"/>
            <a:ext cx="2237551" cy="510778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an agent!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88998763-6310-4A7C-B2D9-45B1B1D4A09D}"/>
              </a:ext>
            </a:extLst>
          </p:cNvPr>
          <p:cNvSpPr/>
          <p:nvPr/>
        </p:nvSpPr>
        <p:spPr bwMode="auto">
          <a:xfrm>
            <a:off x="2681989" y="2777136"/>
            <a:ext cx="3649376" cy="919401"/>
          </a:xfrm>
          <a:prstGeom prst="wedgeRoundRectCallout">
            <a:avLst>
              <a:gd name="adj1" fmla="val 46456"/>
              <a:gd name="adj2" fmla="val -868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passive blockchains, I am active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F984F23B-70F3-4786-AB6E-AF4B0592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2235768" y="331727"/>
            <a:ext cx="2857967" cy="919401"/>
          </a:xfrm>
          <a:prstGeom prst="wedgeRoundRectCallout">
            <a:avLst>
              <a:gd name="adj1" fmla="val -57717"/>
              <a:gd name="adj2" fmla="val 1000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smart contract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73CB3D39-0D78-4FCC-9312-218CE124FEC0}"/>
              </a:ext>
            </a:extLst>
          </p:cNvPr>
          <p:cNvSpPr/>
          <p:nvPr/>
        </p:nvSpPr>
        <p:spPr bwMode="auto">
          <a:xfrm>
            <a:off x="2676229" y="1338240"/>
            <a:ext cx="3076581" cy="510778"/>
          </a:xfrm>
          <a:prstGeom prst="wedgeRoundRectCallout">
            <a:avLst>
              <a:gd name="adj1" fmla="val -62004"/>
              <a:gd name="adj2" fmla="val 1155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create an asset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4C7B6CD-CEAD-441A-AA1B-8B56441D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0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37610" y="378917"/>
            <a:ext cx="26912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that asset on child chain by creating contract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2300FBC4-446D-44A0-9D4B-4E14E404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vintage soda machine">
            <a:extLst>
              <a:ext uri="{FF2B5EF4-FFF2-40B4-BE49-F238E27FC236}">
                <a16:creationId xmlns:a16="http://schemas.microsoft.com/office/drawing/2014/main" id="{DE1E5C8C-7F54-4F0A-B83C-37D6EB9F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A4324F0-937A-4398-A4F1-BDB3F441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280772" y="378917"/>
            <a:ext cx="2171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that asset from main chain to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vintage soda machine">
            <a:extLst>
              <a:ext uri="{FF2B5EF4-FFF2-40B4-BE49-F238E27FC236}">
                <a16:creationId xmlns:a16="http://schemas.microsoft.com/office/drawing/2014/main" id="{91BF870D-54EE-48AC-8E74-18E01520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intage soda machine">
            <a:extLst>
              <a:ext uri="{FF2B5EF4-FFF2-40B4-BE49-F238E27FC236}">
                <a16:creationId xmlns:a16="http://schemas.microsoft.com/office/drawing/2014/main" id="{1F4936B0-84CD-464D-9D9D-69B5B33B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CACC6E62-B285-4B6C-8D5A-BFD95349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7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67ADAD3-FD84-4672-BE53-997B5A8D4F52}"/>
              </a:ext>
            </a:extLst>
          </p:cNvPr>
          <p:cNvSpPr txBox="1"/>
          <p:nvPr/>
        </p:nvSpPr>
        <p:spPr bwMode="auto">
          <a:xfrm>
            <a:off x="280772" y="378917"/>
            <a:ext cx="2171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78605" y="4178005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6" descr="vintage soda machine">
            <a:extLst>
              <a:ext uri="{FF2B5EF4-FFF2-40B4-BE49-F238E27FC236}">
                <a16:creationId xmlns:a16="http://schemas.microsoft.com/office/drawing/2014/main" id="{F984F23B-70F3-4786-AB6E-AF4B0592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18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that asset on from main chain to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A4C98CF4-2B27-4187-8796-2086DB51659A}"/>
              </a:ext>
            </a:extLst>
          </p:cNvPr>
          <p:cNvSpPr/>
          <p:nvPr/>
        </p:nvSpPr>
        <p:spPr bwMode="auto">
          <a:xfrm>
            <a:off x="2332377" y="1525784"/>
            <a:ext cx="4235356" cy="510778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asset on main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vintage soda machine">
            <a:extLst>
              <a:ext uri="{FF2B5EF4-FFF2-40B4-BE49-F238E27FC236}">
                <a16:creationId xmlns:a16="http://schemas.microsoft.com/office/drawing/2014/main" id="{17201E83-F89A-4A37-870C-FECE79E9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0AAC80FF-6FE3-4F05-BD77-1DC5E664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vintage soda machine">
            <a:extLst>
              <a:ext uri="{FF2B5EF4-FFF2-40B4-BE49-F238E27FC236}">
                <a16:creationId xmlns:a16="http://schemas.microsoft.com/office/drawing/2014/main" id="{178E8D37-B494-47AB-88F8-5EC3B8CE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0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4CD4C780-5BD2-4D5D-96F0-43AC94472EF5}"/>
              </a:ext>
            </a:extLst>
          </p:cNvPr>
          <p:cNvSpPr txBox="1"/>
          <p:nvPr/>
        </p:nvSpPr>
        <p:spPr bwMode="auto">
          <a:xfrm>
            <a:off x="280772" y="378917"/>
            <a:ext cx="21718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Asset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8" name="Picture 2" descr="Image result for robot">
            <a:extLst>
              <a:ext uri="{FF2B5EF4-FFF2-40B4-BE49-F238E27FC236}">
                <a16:creationId xmlns:a16="http://schemas.microsoft.com/office/drawing/2014/main" id="{73C6895B-C124-4746-BAFE-B02A3BC5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93049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5790D25-5037-46D0-9E04-216F66E80B0D}"/>
              </a:ext>
            </a:extLst>
          </p:cNvPr>
          <p:cNvSpPr/>
          <p:nvPr/>
        </p:nvSpPr>
        <p:spPr bwMode="auto">
          <a:xfrm>
            <a:off x="2383105" y="496485"/>
            <a:ext cx="4235356" cy="919401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that asset on from main chain to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A4C98CF4-2B27-4187-8796-2086DB51659A}"/>
              </a:ext>
            </a:extLst>
          </p:cNvPr>
          <p:cNvSpPr/>
          <p:nvPr/>
        </p:nvSpPr>
        <p:spPr bwMode="auto">
          <a:xfrm>
            <a:off x="2332377" y="1525784"/>
            <a:ext cx="4235356" cy="510778"/>
          </a:xfrm>
          <a:prstGeom prst="wedgeRoundRectCallout">
            <a:avLst>
              <a:gd name="adj1" fmla="val 42842"/>
              <a:gd name="adj2" fmla="val 1197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asset on main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16">
            <a:extLst>
              <a:ext uri="{FF2B5EF4-FFF2-40B4-BE49-F238E27FC236}">
                <a16:creationId xmlns:a16="http://schemas.microsoft.com/office/drawing/2014/main" id="{B4F5A7D3-ED42-46AF-9196-1DBF0EE0C07F}"/>
              </a:ext>
            </a:extLst>
          </p:cNvPr>
          <p:cNvSpPr/>
          <p:nvPr/>
        </p:nvSpPr>
        <p:spPr bwMode="auto">
          <a:xfrm>
            <a:off x="1195753" y="3561973"/>
            <a:ext cx="5422707" cy="510778"/>
          </a:xfrm>
          <a:prstGeom prst="wedgeRoundRectCallout">
            <a:avLst>
              <a:gd name="adj1" fmla="val 45151"/>
              <a:gd name="adj2" fmla="val -2311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matching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6" descr="vintage soda machine">
            <a:extLst>
              <a:ext uri="{FF2B5EF4-FFF2-40B4-BE49-F238E27FC236}">
                <a16:creationId xmlns:a16="http://schemas.microsoft.com/office/drawing/2014/main" id="{FD78CA01-AC10-4BC3-A313-03073058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9663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8F35004D-BF1F-417F-A38F-7D3F12F4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8821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vintage soda machine">
            <a:extLst>
              <a:ext uri="{FF2B5EF4-FFF2-40B4-BE49-F238E27FC236}">
                <a16:creationId xmlns:a16="http://schemas.microsoft.com/office/drawing/2014/main" id="{6B34A97D-31C7-4DA9-9223-D6B59140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CE93CF9-8FCF-4270-8505-79E23E76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9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75567" y="378917"/>
            <a:ext cx="3920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 on Subchain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D844A605-639E-452C-BC1F-C2844FD24915}"/>
              </a:ext>
            </a:extLst>
          </p:cNvPr>
          <p:cNvSpPr/>
          <p:nvPr/>
        </p:nvSpPr>
        <p:spPr bwMode="auto">
          <a:xfrm>
            <a:off x="1897488" y="3330461"/>
            <a:ext cx="1879437" cy="510778"/>
          </a:xfrm>
          <a:prstGeom prst="wedgeRoundRectCallout">
            <a:avLst>
              <a:gd name="adj1" fmla="val 3673"/>
              <a:gd name="adj2" fmla="val 1868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→Bob</a:t>
            </a:r>
          </a:p>
        </p:txBody>
      </p:sp>
      <p:pic>
        <p:nvPicPr>
          <p:cNvPr id="30" name="Picture 2" descr="Image result for robot">
            <a:extLst>
              <a:ext uri="{FF2B5EF4-FFF2-40B4-BE49-F238E27FC236}">
                <a16:creationId xmlns:a16="http://schemas.microsoft.com/office/drawing/2014/main" id="{CD5109A9-E7C9-4E05-8E9B-38F2A57C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intage soda machine">
            <a:extLst>
              <a:ext uri="{FF2B5EF4-FFF2-40B4-BE49-F238E27FC236}">
                <a16:creationId xmlns:a16="http://schemas.microsoft.com/office/drawing/2014/main" id="{EF938A5B-3F06-480D-8AC7-9FEE7A1C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8FE57A58-70AB-4DBF-83CD-9C21B7F8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D2D34CC-E645-4D14-B248-4BC9B6D0B3EA}"/>
              </a:ext>
            </a:extLst>
          </p:cNvPr>
          <p:cNvSpPr/>
          <p:nvPr/>
        </p:nvSpPr>
        <p:spPr bwMode="auto">
          <a:xfrm>
            <a:off x="1368393" y="2031856"/>
            <a:ext cx="4005543" cy="919401"/>
          </a:xfrm>
          <a:prstGeom prst="wedgeRoundRectCallout">
            <a:avLst>
              <a:gd name="adj1" fmla="val 77194"/>
              <a:gd name="adj2" fmla="val -105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 gives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Bob Merkle proof of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→Bob</a:t>
            </a:r>
          </a:p>
        </p:txBody>
      </p:sp>
      <p:pic>
        <p:nvPicPr>
          <p:cNvPr id="36" name="Picture 6" descr="vintage soda machine">
            <a:extLst>
              <a:ext uri="{FF2B5EF4-FFF2-40B4-BE49-F238E27FC236}">
                <a16:creationId xmlns:a16="http://schemas.microsoft.com/office/drawing/2014/main" id="{79C669B3-E96E-40FE-9A5D-32FB2BB8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95386144-2E36-4689-8326-689A2F93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75567" y="378917"/>
            <a:ext cx="3920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 on Subchain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30" name="Picture 2" descr="Image result for robot">
            <a:extLst>
              <a:ext uri="{FF2B5EF4-FFF2-40B4-BE49-F238E27FC236}">
                <a16:creationId xmlns:a16="http://schemas.microsoft.com/office/drawing/2014/main" id="{CD5109A9-E7C9-4E05-8E9B-38F2A57C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105F3CF-F1A6-4DB5-BBB4-06554C0D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D2D34CC-E645-4D14-B248-4BC9B6D0B3EA}"/>
              </a:ext>
            </a:extLst>
          </p:cNvPr>
          <p:cNvSpPr/>
          <p:nvPr/>
        </p:nvSpPr>
        <p:spPr bwMode="auto">
          <a:xfrm>
            <a:off x="2383105" y="1134973"/>
            <a:ext cx="3710769" cy="1328023"/>
          </a:xfrm>
          <a:prstGeom prst="wedgeRoundRectCallout">
            <a:avLst>
              <a:gd name="adj1" fmla="val 62248"/>
              <a:gd name="adj2" fmla="val 316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Periodically publish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Merkle root of all child chain txns on main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75567" y="378917"/>
            <a:ext cx="3920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 on Subchain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D844A605-639E-452C-BC1F-C2844FD24915}"/>
              </a:ext>
            </a:extLst>
          </p:cNvPr>
          <p:cNvSpPr/>
          <p:nvPr/>
        </p:nvSpPr>
        <p:spPr bwMode="auto">
          <a:xfrm>
            <a:off x="1966116" y="3330461"/>
            <a:ext cx="1742180" cy="510778"/>
          </a:xfrm>
          <a:prstGeom prst="wedgeRoundRectCallout">
            <a:avLst>
              <a:gd name="adj1" fmla="val 3673"/>
              <a:gd name="adj2" fmla="val 1868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30" name="Picture 2" descr="Image result for robot">
            <a:extLst>
              <a:ext uri="{FF2B5EF4-FFF2-40B4-BE49-F238E27FC236}">
                <a16:creationId xmlns:a16="http://schemas.microsoft.com/office/drawing/2014/main" id="{CD5109A9-E7C9-4E05-8E9B-38F2A57C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62" y="1484257"/>
            <a:ext cx="1871466" cy="22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intage soda machine">
            <a:extLst>
              <a:ext uri="{FF2B5EF4-FFF2-40B4-BE49-F238E27FC236}">
                <a16:creationId xmlns:a16="http://schemas.microsoft.com/office/drawing/2014/main" id="{EF938A5B-3F06-480D-8AC7-9FEE7A1C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8FE57A58-70AB-4DBF-83CD-9C21B7F8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D2D34CC-E645-4D14-B248-4BC9B6D0B3EA}"/>
              </a:ext>
            </a:extLst>
          </p:cNvPr>
          <p:cNvSpPr/>
          <p:nvPr/>
        </p:nvSpPr>
        <p:spPr bwMode="auto">
          <a:xfrm>
            <a:off x="1368393" y="2031856"/>
            <a:ext cx="4005543" cy="919401"/>
          </a:xfrm>
          <a:prstGeom prst="wedgeRoundRectCallout">
            <a:avLst>
              <a:gd name="adj1" fmla="val 77194"/>
              <a:gd name="adj2" fmla="val -105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Agent gives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Carol Merkle proof of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  <p:pic>
        <p:nvPicPr>
          <p:cNvPr id="36" name="Picture 6" descr="vintage soda machine">
            <a:extLst>
              <a:ext uri="{FF2B5EF4-FFF2-40B4-BE49-F238E27FC236}">
                <a16:creationId xmlns:a16="http://schemas.microsoft.com/office/drawing/2014/main" id="{79C669B3-E96E-40FE-9A5D-32FB2BB8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95386144-2E36-4689-8326-689A2F93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EBA10F2F-1C7C-43B8-8EA9-F64DCFAFE842}"/>
              </a:ext>
            </a:extLst>
          </p:cNvPr>
          <p:cNvSpPr/>
          <p:nvPr/>
        </p:nvSpPr>
        <p:spPr bwMode="auto">
          <a:xfrm>
            <a:off x="3871773" y="3311564"/>
            <a:ext cx="1812443" cy="510778"/>
          </a:xfrm>
          <a:prstGeom prst="wedgeRoundRectCallout">
            <a:avLst>
              <a:gd name="adj1" fmla="val -80736"/>
              <a:gd name="adj2" fmla="val 18340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</p:spTree>
    <p:extLst>
      <p:ext uri="{BB962C8B-B14F-4D97-AF65-F5344CB8AC3E}">
        <p14:creationId xmlns:p14="http://schemas.microsoft.com/office/powerpoint/2010/main" val="314334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693816" y="378917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tries to cheat …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105F3CF-F1A6-4DB5-BBB4-06554C0D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02" y="4550029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EFB009B6-BE43-F87D-0BA8-FD9D2AA7F7C3}"/>
              </a:ext>
            </a:extLst>
          </p:cNvPr>
          <p:cNvGrpSpPr>
            <a:grpSpLocks/>
          </p:cNvGrpSpPr>
          <p:nvPr/>
        </p:nvGrpSpPr>
        <p:grpSpPr bwMode="auto">
          <a:xfrm>
            <a:off x="6327760" y="2055390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5366143D-979A-FE7B-0F5C-48DEDD88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041BA862-C82C-EF63-9927-B57CC04CF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7467AF50-AB3C-11ED-6F2E-DFF687BC9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A651515B-346C-E383-B791-5B897845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7C059BD0-0718-7D5A-E8FA-72BBC6CD0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45A82593-4CB2-7D9F-20C4-2D552E133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B24A0AF5-B6BD-EF26-E816-E53BA71F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360BB21F-1D1E-E2B8-8292-37BFAEBF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1AE82518-50E0-3164-99A4-8F7FE967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3E203FC0-41BD-2C5B-2EBD-F8812CD3BBD4}"/>
              </a:ext>
            </a:extLst>
          </p:cNvPr>
          <p:cNvSpPr/>
          <p:nvPr/>
        </p:nvSpPr>
        <p:spPr bwMode="auto">
          <a:xfrm>
            <a:off x="5061149" y="175910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is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wn Crier | #833264 | CSA Images">
            <a:extLst>
              <a:ext uri="{FF2B5EF4-FFF2-40B4-BE49-F238E27FC236}">
                <a16:creationId xmlns:a16="http://schemas.microsoft.com/office/drawing/2014/main" id="{B8939EA2-6238-4CC7-897A-C4CCA2A1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6" y="-696727"/>
            <a:ext cx="5856817" cy="69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7F2E-9251-440E-B8A0-74445F52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A0251-93CF-4386-9F07-0E1D2E813DB7}"/>
              </a:ext>
            </a:extLst>
          </p:cNvPr>
          <p:cNvSpPr txBox="1"/>
          <p:nvPr/>
        </p:nvSpPr>
        <p:spPr bwMode="auto">
          <a:xfrm>
            <a:off x="947600" y="227766"/>
            <a:ext cx="28023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39CF-F8F7-42E3-8B28-A47EF7B8B7A1}"/>
              </a:ext>
            </a:extLst>
          </p:cNvPr>
          <p:cNvSpPr txBox="1"/>
          <p:nvPr/>
        </p:nvSpPr>
        <p:spPr bwMode="auto">
          <a:xfrm>
            <a:off x="1438770" y="1353337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course will be taught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semester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1B552-FBAA-4AEB-9468-8FBDF464741A}"/>
              </a:ext>
            </a:extLst>
          </p:cNvPr>
          <p:cNvSpPr txBox="1"/>
          <p:nvPr/>
        </p:nvSpPr>
        <p:spPr bwMode="auto">
          <a:xfrm>
            <a:off x="1438770" y="3035503"/>
            <a:ext cx="2803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UTAs!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86CF598-A2A4-4F8D-B2C2-0BA5BC58E44C}"/>
              </a:ext>
            </a:extLst>
          </p:cNvPr>
          <p:cNvSpPr txBox="1"/>
          <p:nvPr/>
        </p:nvSpPr>
        <p:spPr bwMode="auto">
          <a:xfrm>
            <a:off x="1438770" y="2185794"/>
            <a:ext cx="190629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(Fall 2025)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A3344-DA78-4C92-8CD9-F83BA7A9724E}"/>
              </a:ext>
            </a:extLst>
          </p:cNvPr>
          <p:cNvSpPr txBox="1"/>
          <p:nvPr/>
        </p:nvSpPr>
        <p:spPr bwMode="auto">
          <a:xfrm>
            <a:off x="1438770" y="3876586"/>
            <a:ext cx="58709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now -- Undergrad or Master’s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2000F-2510-4224-97A8-83B32BCC758B}"/>
              </a:ext>
            </a:extLst>
          </p:cNvPr>
          <p:cNvSpPr txBox="1"/>
          <p:nvPr/>
        </p:nvSpPr>
        <p:spPr bwMode="auto">
          <a:xfrm>
            <a:off x="1438770" y="4717669"/>
            <a:ext cx="36109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you are qualified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3709C-6882-4296-ADA3-E3249E22A9FD}"/>
              </a:ext>
            </a:extLst>
          </p:cNvPr>
          <p:cNvSpPr txBox="1"/>
          <p:nvPr/>
        </p:nvSpPr>
        <p:spPr bwMode="auto">
          <a:xfrm>
            <a:off x="1438770" y="5558752"/>
            <a:ext cx="48408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Questipns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Ask me or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Jakobi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732057-F9E8-4AA5-ADF6-A913DF3A881D}"/>
              </a:ext>
            </a:extLst>
          </p:cNvPr>
          <p:cNvSpPr/>
          <p:nvPr/>
        </p:nvSpPr>
        <p:spPr>
          <a:xfrm>
            <a:off x="7615157" y="2740968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>
            <a:extLst>
              <a:ext uri="{FF2B5EF4-FFF2-40B4-BE49-F238E27FC236}">
                <a16:creationId xmlns:a16="http://schemas.microsoft.com/office/drawing/2014/main" id="{66DF5B5F-4D15-059A-8578-52422172338E}"/>
              </a:ext>
            </a:extLst>
          </p:cNvPr>
          <p:cNvGrpSpPr>
            <a:grpSpLocks/>
          </p:cNvGrpSpPr>
          <p:nvPr/>
        </p:nvGrpSpPr>
        <p:grpSpPr bwMode="auto">
          <a:xfrm>
            <a:off x="6327760" y="2055390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14CBA83A-10E0-E02A-046B-9BCF4601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359B008E-304D-1B2E-0D05-AC5D7088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FFD84EEC-5A25-1BD0-740F-A0B4F43B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ECB6D5E6-564E-0191-4BC5-E5A01AC2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6363C1B2-7B35-77A3-C7FF-FD3D0A113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43C46A69-C06B-5301-8FA4-B8E9FA4A3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CC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22D4BDF7-42D0-E1D5-EC1F-970B7BB14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E1CBF645-8E3F-2CA5-07E2-369EEC18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9E7B08C2-E86C-AC0B-493B-B0060B46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2321CDA2-C25D-F0E4-33FC-AA9E776BC7BA}"/>
              </a:ext>
            </a:extLst>
          </p:cNvPr>
          <p:cNvSpPr/>
          <p:nvPr/>
        </p:nvSpPr>
        <p:spPr bwMode="auto">
          <a:xfrm>
            <a:off x="5061149" y="175910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is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944363" y="397169"/>
            <a:ext cx="31197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Period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16">
            <a:extLst>
              <a:ext uri="{FF2B5EF4-FFF2-40B4-BE49-F238E27FC236}">
                <a16:creationId xmlns:a16="http://schemas.microsoft.com/office/drawing/2014/main" id="{F05FF27D-360A-465C-946F-0464529E4A9B}"/>
              </a:ext>
            </a:extLst>
          </p:cNvPr>
          <p:cNvSpPr/>
          <p:nvPr/>
        </p:nvSpPr>
        <p:spPr bwMode="auto">
          <a:xfrm>
            <a:off x="4814005" y="3801406"/>
            <a:ext cx="2847255" cy="1328023"/>
          </a:xfrm>
          <a:prstGeom prst="wedgeRoundRectCallout">
            <a:avLst>
              <a:gd name="adj1" fmla="val -45071"/>
              <a:gd name="adj2" fmla="val -1078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anyone object to this?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(tick-tock)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42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79962BB-07BC-4333-8C02-B4BCFE0E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3" y="463877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0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>
            <a:extLst>
              <a:ext uri="{FF2B5EF4-FFF2-40B4-BE49-F238E27FC236}">
                <a16:creationId xmlns:a16="http://schemas.microsoft.com/office/drawing/2014/main" id="{5975AAEB-3D3A-4746-0A8D-2A63232FAE2B}"/>
              </a:ext>
            </a:extLst>
          </p:cNvPr>
          <p:cNvGrpSpPr>
            <a:grpSpLocks/>
          </p:cNvGrpSpPr>
          <p:nvPr/>
        </p:nvGrpSpPr>
        <p:grpSpPr bwMode="auto">
          <a:xfrm>
            <a:off x="6327760" y="2055390"/>
            <a:ext cx="1447800" cy="1295400"/>
            <a:chOff x="3168" y="1824"/>
            <a:chExt cx="912" cy="816"/>
          </a:xfrm>
          <a:solidFill>
            <a:schemeClr val="tx1">
              <a:lumMod val="7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2C92980B-1B9F-38B7-8ABE-EA582643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B45E5C39-806D-EE74-C189-9D691E20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C9EB8E63-9366-E90E-235F-151954A1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164E8D7A-56EA-28E0-53D6-0F676BFA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F2C131A9-C527-81C8-563D-1D17B83F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598A5B85-914E-CFFE-DB31-7D338FB8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3EA71F44-0112-A9EF-3DA1-1623A1FBB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FF425093-4DE1-960D-CF5D-B5A74F9A7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9F0EB086-FA51-0221-BD08-7FE359A4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Rounded Rectangular Callout 16">
            <a:extLst>
              <a:ext uri="{FF2B5EF4-FFF2-40B4-BE49-F238E27FC236}">
                <a16:creationId xmlns:a16="http://schemas.microsoft.com/office/drawing/2014/main" id="{9332BB92-6926-35F6-A211-003BED369415}"/>
              </a:ext>
            </a:extLst>
          </p:cNvPr>
          <p:cNvSpPr/>
          <p:nvPr/>
        </p:nvSpPr>
        <p:spPr bwMode="auto">
          <a:xfrm>
            <a:off x="5061149" y="175910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is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944363" y="397169"/>
            <a:ext cx="31197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Period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5" name="Picture 6" descr="vintage soda machine">
            <a:extLst>
              <a:ext uri="{FF2B5EF4-FFF2-40B4-BE49-F238E27FC236}">
                <a16:creationId xmlns:a16="http://schemas.microsoft.com/office/drawing/2014/main" id="{AAF3D3AF-B288-4871-9A9E-D4ADE98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91" y="1593629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173DC614-A630-4205-B378-EA537CF7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42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79962BB-07BC-4333-8C02-B4BCFE0E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3" y="463877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50">
            <a:extLst>
              <a:ext uri="{FF2B5EF4-FFF2-40B4-BE49-F238E27FC236}">
                <a16:creationId xmlns:a16="http://schemas.microsoft.com/office/drawing/2014/main" id="{0147364E-6E72-4D60-8764-1B5BD8B13C99}"/>
              </a:ext>
            </a:extLst>
          </p:cNvPr>
          <p:cNvGrpSpPr>
            <a:grpSpLocks/>
          </p:cNvGrpSpPr>
          <p:nvPr/>
        </p:nvGrpSpPr>
        <p:grpSpPr bwMode="auto">
          <a:xfrm>
            <a:off x="5539811" y="2645908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9F192183-E6E7-43F3-88EB-559F2827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8B39835C-0FE0-42CB-AC15-3A72B8F6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3461CD4C-4D50-4BA6-B128-F9B6AA35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4D00891C-C0C5-42D7-B650-6B254F5F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A9BFD6C7-FB94-49E0-B6BB-DFA4FC95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72AE35CF-13F6-47F4-875F-24B40EDC7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id="{EEE7B0B7-CA63-4A48-9703-3350A8869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58">
              <a:extLst>
                <a:ext uri="{FF2B5EF4-FFF2-40B4-BE49-F238E27FC236}">
                  <a16:creationId xmlns:a16="http://schemas.microsoft.com/office/drawing/2014/main" id="{33F7872D-5DFA-480D-A078-7CE7B098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D5031252-487D-45A8-BB8D-641FE0A1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" name="Rounded Rectangular Callout 16">
            <a:extLst>
              <a:ext uri="{FF2B5EF4-FFF2-40B4-BE49-F238E27FC236}">
                <a16:creationId xmlns:a16="http://schemas.microsoft.com/office/drawing/2014/main" id="{F0342F9E-9527-4376-9BEC-9E785A3831BB}"/>
              </a:ext>
            </a:extLst>
          </p:cNvPr>
          <p:cNvSpPr/>
          <p:nvPr/>
        </p:nvSpPr>
        <p:spPr bwMode="auto">
          <a:xfrm>
            <a:off x="4273200" y="766428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 and here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proof I own that asset on child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EFE66B-493D-449A-8053-10459C85753E}"/>
              </a:ext>
            </a:extLst>
          </p:cNvPr>
          <p:cNvSpPr txBox="1"/>
          <p:nvPr/>
        </p:nvSpPr>
        <p:spPr bwMode="auto">
          <a:xfrm>
            <a:off x="2376466" y="2005053"/>
            <a:ext cx="2044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D54212A6-6F24-04D0-ECB4-337D85966809}"/>
              </a:ext>
            </a:extLst>
          </p:cNvPr>
          <p:cNvSpPr/>
          <p:nvPr/>
        </p:nvSpPr>
        <p:spPr bwMode="auto">
          <a:xfrm>
            <a:off x="4814005" y="3801406"/>
            <a:ext cx="2847255" cy="1328023"/>
          </a:xfrm>
          <a:prstGeom prst="wedgeRoundRectCallout">
            <a:avLst>
              <a:gd name="adj1" fmla="val -45071"/>
              <a:gd name="adj2" fmla="val -1078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anyone object to this?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(tick-tock)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6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474684" y="397169"/>
            <a:ext cx="4059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Challenge Period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8AB54E-FD65-49E6-979D-4FCD414F5569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AA6A5-ACE2-4812-B18E-2F2B5A8C162F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pic>
        <p:nvPicPr>
          <p:cNvPr id="27" name="Picture 6" descr="vintage soda machine">
            <a:extLst>
              <a:ext uri="{FF2B5EF4-FFF2-40B4-BE49-F238E27FC236}">
                <a16:creationId xmlns:a16="http://schemas.microsoft.com/office/drawing/2014/main" id="{850CF18F-2DCB-4842-9D5E-3C6A677C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4420871"/>
            <a:ext cx="720437" cy="11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B169F-B742-4DBF-8DBF-C06EB4014AB0}"/>
              </a:ext>
            </a:extLst>
          </p:cNvPr>
          <p:cNvSpPr txBox="1"/>
          <p:nvPr/>
        </p:nvSpPr>
        <p:spPr bwMode="auto">
          <a:xfrm>
            <a:off x="1937902" y="1665727"/>
            <a:ext cx="19623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Alice→Bob</a:t>
            </a:r>
          </a:p>
        </p:txBody>
      </p:sp>
      <p:pic>
        <p:nvPicPr>
          <p:cNvPr id="42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79962BB-07BC-4333-8C02-B4BCFE0E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3" y="463877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ular Callout 16">
            <a:extLst>
              <a:ext uri="{FF2B5EF4-FFF2-40B4-BE49-F238E27FC236}">
                <a16:creationId xmlns:a16="http://schemas.microsoft.com/office/drawing/2014/main" id="{F0342F9E-9527-4376-9BEC-9E785A3831BB}"/>
              </a:ext>
            </a:extLst>
          </p:cNvPr>
          <p:cNvSpPr/>
          <p:nvPr/>
        </p:nvSpPr>
        <p:spPr bwMode="auto">
          <a:xfrm>
            <a:off x="5061149" y="152387"/>
            <a:ext cx="3056225" cy="1328023"/>
          </a:xfrm>
          <a:prstGeom prst="wedgeRoundRectCallout">
            <a:avLst>
              <a:gd name="adj1" fmla="val -66505"/>
              <a:gd name="adj2" fmla="val 1009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 now owns asset repatriated to main chain</a:t>
            </a:r>
          </a:p>
        </p:txBody>
      </p:sp>
      <p:pic>
        <p:nvPicPr>
          <p:cNvPr id="39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2B244973-3A85-45D2-92F9-8B2C2165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24" y="231029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93C79A9-8620-4A2A-8F9B-4AC1C2E56490}"/>
              </a:ext>
            </a:extLst>
          </p:cNvPr>
          <p:cNvSpPr txBox="1"/>
          <p:nvPr/>
        </p:nvSpPr>
        <p:spPr bwMode="auto">
          <a:xfrm>
            <a:off x="2376466" y="2005053"/>
            <a:ext cx="2044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Bob→Carol</a:t>
            </a:r>
          </a:p>
        </p:txBody>
      </p:sp>
    </p:spTree>
    <p:extLst>
      <p:ext uri="{BB962C8B-B14F-4D97-AF65-F5344CB8AC3E}">
        <p14:creationId xmlns:p14="http://schemas.microsoft.com/office/powerpoint/2010/main" val="32363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01542" y="1820285"/>
            <a:ext cx="4145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 has light load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01542" y="3502451"/>
            <a:ext cx="48862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overhead than channels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501542" y="2661368"/>
            <a:ext cx="73629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transactions on specialized child chains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01542" y="445326"/>
            <a:ext cx="22252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81821" y="1972685"/>
            <a:ext cx="5764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publish Merkle roots regularly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81821" y="3654851"/>
            <a:ext cx="66688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work for assets without “owners”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681821" y="2813768"/>
            <a:ext cx="74847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latency (5 business days) for challenges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81821" y="4495934"/>
            <a:ext cx="64475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application-specific reasoning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1821" y="597726"/>
            <a:ext cx="272542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Rollups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8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9D57F4-763A-6872-91F3-12D93957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56117" y="1477280"/>
            <a:ext cx="487672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&amp; Channels move data &amp; computation off-chain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56117" y="3961138"/>
            <a:ext cx="31854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956117" y="2719209"/>
            <a:ext cx="52998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works when assets have busybody “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33272" y="4772180"/>
            <a:ext cx="591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Off-chain: computation &amp; some data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33272" y="5583222"/>
            <a:ext cx="3603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On-chain: some data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56117" y="666238"/>
            <a:ext cx="19832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6" name="Rounded Rectangular Callout 16">
            <a:extLst>
              <a:ext uri="{FF2B5EF4-FFF2-40B4-BE49-F238E27FC236}">
                <a16:creationId xmlns:a16="http://schemas.microsoft.com/office/drawing/2014/main" id="{A486F516-9431-4D32-A06F-2C67EC0FAF5F}"/>
              </a:ext>
            </a:extLst>
          </p:cNvPr>
          <p:cNvSpPr/>
          <p:nvPr/>
        </p:nvSpPr>
        <p:spPr bwMode="auto">
          <a:xfrm>
            <a:off x="2097210" y="1229012"/>
            <a:ext cx="4333065" cy="510778"/>
          </a:xfrm>
          <a:prstGeom prst="wedgeRoundRectCallout">
            <a:avLst>
              <a:gd name="adj1" fmla="val -43945"/>
              <a:gd name="adj2" fmla="val 19171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Merkle root: 0xcafe1367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F852B-23E1-47C7-8709-DFAD9BB021BB}"/>
              </a:ext>
            </a:extLst>
          </p:cNvPr>
          <p:cNvSpPr txBox="1"/>
          <p:nvPr/>
        </p:nvSpPr>
        <p:spPr bwMode="auto">
          <a:xfrm>
            <a:off x="3251527" y="3675147"/>
            <a:ext cx="38619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 tree root of txns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34E9329-2078-4B4A-AE59-560DD4E71DEC}"/>
              </a:ext>
            </a:extLst>
          </p:cNvPr>
          <p:cNvSpPr txBox="1"/>
          <p:nvPr/>
        </p:nvSpPr>
        <p:spPr bwMode="auto">
          <a:xfrm>
            <a:off x="3251527" y="2834064"/>
            <a:ext cx="33233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root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0EAE1-FB03-40DA-B4FA-D667470974DD}"/>
              </a:ext>
            </a:extLst>
          </p:cNvPr>
          <p:cNvSpPr txBox="1"/>
          <p:nvPr/>
        </p:nvSpPr>
        <p:spPr bwMode="auto">
          <a:xfrm>
            <a:off x="406683" y="533050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99F55-DE8E-412B-B102-4938BA0289EE}"/>
              </a:ext>
            </a:extLst>
          </p:cNvPr>
          <p:cNvSpPr txBox="1"/>
          <p:nvPr/>
        </p:nvSpPr>
        <p:spPr bwMode="auto">
          <a:xfrm>
            <a:off x="4736971" y="2044169"/>
            <a:ext cx="20457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0xcafe1369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A2BB07-3410-4D93-A177-406A6B5B1F2A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 bwMode="auto">
          <a:xfrm flipH="1">
            <a:off x="3457260" y="3604860"/>
            <a:ext cx="830581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F7FB07-91FD-4329-94C5-901F7A548EE2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 bwMode="auto">
          <a:xfrm>
            <a:off x="4287841" y="3604860"/>
            <a:ext cx="575075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6828B-22F2-4453-B65C-61F2E15378AE}"/>
              </a:ext>
            </a:extLst>
          </p:cNvPr>
          <p:cNvSpPr txBox="1"/>
          <p:nvPr/>
        </p:nvSpPr>
        <p:spPr bwMode="auto">
          <a:xfrm>
            <a:off x="4096923" y="3225269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DF480-935B-4185-9F7A-0AFE740CABE5}"/>
              </a:ext>
            </a:extLst>
          </p:cNvPr>
          <p:cNvSpPr txBox="1"/>
          <p:nvPr/>
        </p:nvSpPr>
        <p:spPr bwMode="auto">
          <a:xfrm>
            <a:off x="3006655" y="4422404"/>
            <a:ext cx="90120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017EF-D230-43E8-917D-CAE2BDB70338}"/>
              </a:ext>
            </a:extLst>
          </p:cNvPr>
          <p:cNvSpPr txBox="1"/>
          <p:nvPr/>
        </p:nvSpPr>
        <p:spPr bwMode="auto">
          <a:xfrm>
            <a:off x="4465210" y="4422404"/>
            <a:ext cx="795411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AC7E54-9C77-44CD-94F9-0196690F5A6E}"/>
              </a:ext>
            </a:extLst>
          </p:cNvPr>
          <p:cNvSpPr txBox="1"/>
          <p:nvPr/>
        </p:nvSpPr>
        <p:spPr bwMode="auto">
          <a:xfrm>
            <a:off x="5817967" y="4422404"/>
            <a:ext cx="941283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21B15-EAC7-467E-8670-367A9569EF31}"/>
              </a:ext>
            </a:extLst>
          </p:cNvPr>
          <p:cNvSpPr txBox="1"/>
          <p:nvPr/>
        </p:nvSpPr>
        <p:spPr bwMode="auto">
          <a:xfrm>
            <a:off x="7316595" y="4422404"/>
            <a:ext cx="98135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David: </a:t>
            </a:r>
          </a:p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E874D5-7894-4991-B393-87F9A17CD8C9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 bwMode="auto">
          <a:xfrm flipH="1">
            <a:off x="6288609" y="3651806"/>
            <a:ext cx="83706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D3E38-0FB2-4037-BE3B-4B3EE6D59654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 bwMode="auto">
          <a:xfrm>
            <a:off x="7125677" y="3651806"/>
            <a:ext cx="68159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637863-2916-4BAA-8275-86DC5F342ED8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 bwMode="auto">
          <a:xfrm flipH="1">
            <a:off x="4287841" y="2567389"/>
            <a:ext cx="1472007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38F82D-2CEA-4FFE-94C7-A48B9E473ED5}"/>
              </a:ext>
            </a:extLst>
          </p:cNvPr>
          <p:cNvCxnSpPr>
            <a:cxnSpLocks/>
            <a:endCxn id="29" idx="0"/>
          </p:cNvCxnSpPr>
          <p:nvPr/>
        </p:nvCxnSpPr>
        <p:spPr bwMode="auto">
          <a:xfrm>
            <a:off x="5528294" y="2567389"/>
            <a:ext cx="1597383" cy="70482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3" y="1574981"/>
            <a:ext cx="2769577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05E11-1AEF-452D-A31B-8493F7A4FDD6}"/>
              </a:ext>
            </a:extLst>
          </p:cNvPr>
          <p:cNvSpPr txBox="1"/>
          <p:nvPr/>
        </p:nvSpPr>
        <p:spPr bwMode="auto">
          <a:xfrm>
            <a:off x="6934759" y="3272215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3504077" y="5244986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D799A-E33F-449F-ADDB-E85D9FAEB7A4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6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99F55-DE8E-412B-B102-4938BA0289EE}"/>
              </a:ext>
            </a:extLst>
          </p:cNvPr>
          <p:cNvSpPr txBox="1"/>
          <p:nvPr/>
        </p:nvSpPr>
        <p:spPr bwMode="auto">
          <a:xfrm>
            <a:off x="4736971" y="2044169"/>
            <a:ext cx="20457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0xcafe1369</a:t>
            </a:r>
            <a:endParaRPr lang="en-US" sz="2800" b="1" baseline="-25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A2BB07-3410-4D93-A177-406A6B5B1F2A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 bwMode="auto">
          <a:xfrm flipH="1">
            <a:off x="3457260" y="3604860"/>
            <a:ext cx="830581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F7FB07-91FD-4329-94C5-901F7A548EE2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 bwMode="auto">
          <a:xfrm>
            <a:off x="4287841" y="3604860"/>
            <a:ext cx="575075" cy="8175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6828B-22F2-4453-B65C-61F2E15378AE}"/>
              </a:ext>
            </a:extLst>
          </p:cNvPr>
          <p:cNvSpPr txBox="1"/>
          <p:nvPr/>
        </p:nvSpPr>
        <p:spPr bwMode="auto">
          <a:xfrm>
            <a:off x="4096923" y="3225269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DF480-935B-4185-9F7A-0AFE740CABE5}"/>
              </a:ext>
            </a:extLst>
          </p:cNvPr>
          <p:cNvSpPr txBox="1"/>
          <p:nvPr/>
        </p:nvSpPr>
        <p:spPr bwMode="auto">
          <a:xfrm>
            <a:off x="3006655" y="4422404"/>
            <a:ext cx="90120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017EF-D230-43E8-917D-CAE2BDB70338}"/>
              </a:ext>
            </a:extLst>
          </p:cNvPr>
          <p:cNvSpPr txBox="1"/>
          <p:nvPr/>
        </p:nvSpPr>
        <p:spPr bwMode="auto">
          <a:xfrm>
            <a:off x="4465210" y="4422404"/>
            <a:ext cx="795411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AC7E54-9C77-44CD-94F9-0196690F5A6E}"/>
              </a:ext>
            </a:extLst>
          </p:cNvPr>
          <p:cNvSpPr txBox="1"/>
          <p:nvPr/>
        </p:nvSpPr>
        <p:spPr bwMode="auto">
          <a:xfrm>
            <a:off x="5817967" y="4422404"/>
            <a:ext cx="941283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21B15-EAC7-467E-8670-367A9569EF31}"/>
              </a:ext>
            </a:extLst>
          </p:cNvPr>
          <p:cNvSpPr txBox="1"/>
          <p:nvPr/>
        </p:nvSpPr>
        <p:spPr bwMode="auto">
          <a:xfrm>
            <a:off x="7316595" y="4422404"/>
            <a:ext cx="981359" cy="66684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David: </a:t>
            </a:r>
          </a:p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E874D5-7894-4991-B393-87F9A17CD8C9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 bwMode="auto">
          <a:xfrm flipH="1">
            <a:off x="6288609" y="3651806"/>
            <a:ext cx="83706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D3E38-0FB2-4037-BE3B-4B3EE6D59654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 bwMode="auto">
          <a:xfrm>
            <a:off x="7125677" y="3651806"/>
            <a:ext cx="681598" cy="770598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637863-2916-4BAA-8275-86DC5F342ED8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 bwMode="auto">
          <a:xfrm flipH="1">
            <a:off x="4287841" y="2567389"/>
            <a:ext cx="1472007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38F82D-2CEA-4FFE-94C7-A48B9E473ED5}"/>
              </a:ext>
            </a:extLst>
          </p:cNvPr>
          <p:cNvCxnSpPr>
            <a:cxnSpLocks/>
            <a:endCxn id="29" idx="0"/>
          </p:cNvCxnSpPr>
          <p:nvPr/>
        </p:nvCxnSpPr>
        <p:spPr bwMode="auto">
          <a:xfrm>
            <a:off x="5528294" y="2567389"/>
            <a:ext cx="1597383" cy="70482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3" y="1574981"/>
            <a:ext cx="2769577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05E11-1AEF-452D-A31B-8493F7A4FDD6}"/>
              </a:ext>
            </a:extLst>
          </p:cNvPr>
          <p:cNvSpPr txBox="1"/>
          <p:nvPr/>
        </p:nvSpPr>
        <p:spPr bwMode="auto">
          <a:xfrm>
            <a:off x="6934759" y="3272215"/>
            <a:ext cx="381836" cy="37959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3504077" y="5244986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B05A7B87-2686-440C-ABD7-F5B80FD9A937}"/>
              </a:ext>
            </a:extLst>
          </p:cNvPr>
          <p:cNvSpPr txBox="1"/>
          <p:nvPr/>
        </p:nvSpPr>
        <p:spPr bwMode="auto">
          <a:xfrm>
            <a:off x="2884454" y="2826659"/>
            <a:ext cx="5287680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(Tree not actually stored on chain, but can be recomputed from chain data)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F9B273-E27C-4C80-BA67-E245B95610A5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7F2E-9251-440E-B8A0-74445F52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Crazy Funny Photos: Overloaded Cart - Poor Donkey">
            <a:extLst>
              <a:ext uri="{FF2B5EF4-FFF2-40B4-BE49-F238E27FC236}">
                <a16:creationId xmlns:a16="http://schemas.microsoft.com/office/drawing/2014/main" id="{5B98F683-671E-4064-8701-BF8F2724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4" y="599892"/>
            <a:ext cx="8343913" cy="56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A0251-93CF-4386-9F07-0E1D2E813DB7}"/>
              </a:ext>
            </a:extLst>
          </p:cNvPr>
          <p:cNvSpPr txBox="1"/>
          <p:nvPr/>
        </p:nvSpPr>
        <p:spPr bwMode="auto">
          <a:xfrm>
            <a:off x="201798" y="274279"/>
            <a:ext cx="48878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isn’t Scaling Well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A7A21-0279-43BC-BF7D-06DDEE2B90E6}"/>
              </a:ext>
            </a:extLst>
          </p:cNvPr>
          <p:cNvSpPr txBox="1"/>
          <p:nvPr/>
        </p:nvSpPr>
        <p:spPr bwMode="auto">
          <a:xfrm>
            <a:off x="1533263" y="2163500"/>
            <a:ext cx="46901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 increasingly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91121-0F94-4E1E-8650-1427BFDA62AE}"/>
              </a:ext>
            </a:extLst>
          </p:cNvPr>
          <p:cNvSpPr txBox="1"/>
          <p:nvPr/>
        </p:nvSpPr>
        <p:spPr bwMode="auto">
          <a:xfrm>
            <a:off x="2992786" y="3845666"/>
            <a:ext cx="3002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more in fees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4CF0E4-9137-4EF1-A59F-7DE556D94BE5}"/>
              </a:ext>
            </a:extLst>
          </p:cNvPr>
          <p:cNvSpPr txBox="1"/>
          <p:nvPr/>
        </p:nvSpPr>
        <p:spPr bwMode="auto">
          <a:xfrm>
            <a:off x="2992786" y="3004583"/>
            <a:ext cx="28042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long time</a:t>
            </a:r>
          </a:p>
        </p:txBody>
      </p:sp>
    </p:spTree>
    <p:extLst>
      <p:ext uri="{BB962C8B-B14F-4D97-AF65-F5344CB8AC3E}">
        <p14:creationId xmlns:p14="http://schemas.microsoft.com/office/powerpoint/2010/main" val="1055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3" name="Rounded Rectangular Callout 16">
            <a:extLst>
              <a:ext uri="{FF2B5EF4-FFF2-40B4-BE49-F238E27FC236}">
                <a16:creationId xmlns:a16="http://schemas.microsoft.com/office/drawing/2014/main" id="{5CEAA602-316A-4ADE-B609-D0B78F8C0B15}"/>
              </a:ext>
            </a:extLst>
          </p:cNvPr>
          <p:cNvSpPr/>
          <p:nvPr/>
        </p:nvSpPr>
        <p:spPr bwMode="auto">
          <a:xfrm>
            <a:off x="4360845" y="544235"/>
            <a:ext cx="3710769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and here is a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kumimoji="0" lang="en-US" sz="2400" b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transactions in highly-compressed form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vintage soda machine">
            <a:extLst>
              <a:ext uri="{FF2B5EF4-FFF2-40B4-BE49-F238E27FC236}">
                <a16:creationId xmlns:a16="http://schemas.microsoft.com/office/drawing/2014/main" id="{E972FD97-267D-4957-9DD4-FBF8FCC0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52422"/>
              </p:ext>
            </p:extLst>
          </p:nvPr>
        </p:nvGraphicFramePr>
        <p:xfrm>
          <a:off x="2407207" y="3783469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5046952-4C01-4982-A5B2-7ABB348CABDA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60">
            <a:extLst>
              <a:ext uri="{FF2B5EF4-FFF2-40B4-BE49-F238E27FC236}">
                <a16:creationId xmlns:a16="http://schemas.microsoft.com/office/drawing/2014/main" id="{1A92C2A3-9CBF-0F28-31C8-E5B824F6C1B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60305" y="2764929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51BA8E21-C836-6A2B-935A-C789F1F8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29BF1DA9-7A3C-902B-BF56-09CDE502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DF165DE2-1FAD-380F-6F7A-DB61519C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54865233-DB0F-B3CE-86F3-69C60D96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74A941FE-3F4D-2F8A-42A2-6CC3D1EB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53BAEE4-DF86-1EBA-4331-03899B8A6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E0C9B9CD-9A13-45BB-4431-E8F8F224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2025EA01-E7DA-496E-1EE2-22048E477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52FF6C99-852D-9C82-0CA3-50E9EA13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23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6653191" y="5098211"/>
            <a:ext cx="2279791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 state, …</a:t>
            </a:r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/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09EF8F-CE8D-44DA-ACEC-CE5492056CCE}"/>
              </a:ext>
            </a:extLst>
          </p:cNvPr>
          <p:cNvSpPr/>
          <p:nvPr/>
        </p:nvSpPr>
        <p:spPr bwMode="auto">
          <a:xfrm>
            <a:off x="5800682" y="1504019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393A2-C191-45F3-AEBA-7FC0531CDB51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9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27161"/>
              </p:ext>
            </p:extLst>
          </p:nvPr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09EF8F-CE8D-44DA-ACEC-CE5492056CCE}"/>
              </a:ext>
            </a:extLst>
          </p:cNvPr>
          <p:cNvSpPr/>
          <p:nvPr/>
        </p:nvSpPr>
        <p:spPr bwMode="auto">
          <a:xfrm>
            <a:off x="5800682" y="1504019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18800FA0-2221-4C71-A126-9AD19434CF71}"/>
              </a:ext>
            </a:extLst>
          </p:cNvPr>
          <p:cNvSpPr txBox="1"/>
          <p:nvPr/>
        </p:nvSpPr>
        <p:spPr bwMode="auto">
          <a:xfrm>
            <a:off x="2542163" y="2183920"/>
            <a:ext cx="5287680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(Tree not actually stored on chain, but can be recomputed from chain data)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39E757-839E-4167-A55F-F280913FF3CD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00F95-9DC0-B7C8-EA04-74FD68CFE9B2}"/>
              </a:ext>
            </a:extLst>
          </p:cNvPr>
          <p:cNvSpPr txBox="1"/>
          <p:nvPr/>
        </p:nvSpPr>
        <p:spPr bwMode="auto">
          <a:xfrm>
            <a:off x="6653191" y="5098211"/>
            <a:ext cx="2279791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 state, …</a:t>
            </a:r>
          </a:p>
        </p:txBody>
      </p:sp>
    </p:spTree>
    <p:extLst>
      <p:ext uri="{BB962C8B-B14F-4D97-AF65-F5344CB8AC3E}">
        <p14:creationId xmlns:p14="http://schemas.microsoft.com/office/powerpoint/2010/main" val="10069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E912B92-D17E-4231-A17D-2FE177A633BD}"/>
              </a:ext>
            </a:extLst>
          </p:cNvPr>
          <p:cNvSpPr txBox="1"/>
          <p:nvPr/>
        </p:nvSpPr>
        <p:spPr bwMode="auto">
          <a:xfrm>
            <a:off x="406683" y="524258"/>
            <a:ext cx="33810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On-Chain Contract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6" name="Picture 6" descr="vintage soda machine">
            <a:extLst>
              <a:ext uri="{FF2B5EF4-FFF2-40B4-BE49-F238E27FC236}">
                <a16:creationId xmlns:a16="http://schemas.microsoft.com/office/drawing/2014/main" id="{E972FD97-267D-4957-9DD4-FBF8FCC0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/>
        </p:nvGraphicFramePr>
        <p:xfrm>
          <a:off x="2407207" y="3783469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13" name="Rounded Rectangular Callout 16">
            <a:extLst>
              <a:ext uri="{FF2B5EF4-FFF2-40B4-BE49-F238E27FC236}">
                <a16:creationId xmlns:a16="http://schemas.microsoft.com/office/drawing/2014/main" id="{5CEAA602-316A-4ADE-B609-D0B78F8C0B15}"/>
              </a:ext>
            </a:extLst>
          </p:cNvPr>
          <p:cNvSpPr/>
          <p:nvPr/>
        </p:nvSpPr>
        <p:spPr bwMode="auto">
          <a:xfrm>
            <a:off x="1946661" y="458400"/>
            <a:ext cx="3710769" cy="919401"/>
          </a:xfrm>
          <a:prstGeom prst="wedgeRoundRectCallout">
            <a:avLst>
              <a:gd name="adj1" fmla="val -46508"/>
              <a:gd name="adj2" fmla="val 13998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I know Alice is telling the truth?</a:t>
            </a:r>
          </a:p>
        </p:txBody>
      </p:sp>
      <p:grpSp>
        <p:nvGrpSpPr>
          <p:cNvPr id="14" name="Group 60">
            <a:extLst>
              <a:ext uri="{FF2B5EF4-FFF2-40B4-BE49-F238E27FC236}">
                <a16:creationId xmlns:a16="http://schemas.microsoft.com/office/drawing/2014/main" id="{C58A37D4-FA29-C907-C15C-8AFC3940EA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5207" y="2613225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0B7C4D4F-9C48-0ECA-1EC5-9171424E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2BD69745-0537-8DD9-D466-184EBB63F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0E2BEEC6-C557-F3E3-DFFE-B61272D41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8BCE2F18-6C5D-2A7D-D9F0-DCDB84D6A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F5C5846E-F38A-0023-F0A9-1775FBCBE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787926C0-4E55-470E-2470-B2B53CC73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ED1729C3-C75A-54C3-DF50-471DF569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E63FA769-5A96-A56F-1AF5-6EAA1508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4E4217F3-78BD-D1BA-12EB-B98947CE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0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Solution 1: Optimistic Rollups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93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9DCF7-9CEE-4B3D-BDE6-D7C2F162CB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 descr="Optimism: The new scaling solution for Ethereum - Zerocap">
            <a:extLst>
              <a:ext uri="{FF2B5EF4-FFF2-40B4-BE49-F238E27FC236}">
                <a16:creationId xmlns:a16="http://schemas.microsoft.com/office/drawing/2014/main" id="{A20F0346-79D2-4F1B-9A48-458F9D0F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59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6347100" y="5014579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95501"/>
              </p:ext>
            </p:extLst>
          </p:nvPr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09EF8F-CE8D-44DA-ACEC-CE5492056CCE}"/>
              </a:ext>
            </a:extLst>
          </p:cNvPr>
          <p:cNvSpPr/>
          <p:nvPr/>
        </p:nvSpPr>
        <p:spPr bwMode="auto">
          <a:xfrm>
            <a:off x="5800682" y="1504019"/>
            <a:ext cx="1705018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D24D4-3E41-4313-81E6-9D78812720FE}"/>
              </a:ext>
            </a:extLst>
          </p:cNvPr>
          <p:cNvSpPr/>
          <p:nvPr/>
        </p:nvSpPr>
        <p:spPr bwMode="auto">
          <a:xfrm>
            <a:off x="4972802" y="3133401"/>
            <a:ext cx="3638381" cy="334359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ounded Rectangular Callout 16">
            <a:extLst>
              <a:ext uri="{FF2B5EF4-FFF2-40B4-BE49-F238E27FC236}">
                <a16:creationId xmlns:a16="http://schemas.microsoft.com/office/drawing/2014/main" id="{E4CEECA9-4F6F-46A4-82FD-DA4A78E221E7}"/>
              </a:ext>
            </a:extLst>
          </p:cNvPr>
          <p:cNvSpPr/>
          <p:nvPr/>
        </p:nvSpPr>
        <p:spPr bwMode="auto">
          <a:xfrm>
            <a:off x="5222610" y="3452870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&amp;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can prove that Alice lied!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4F41D0-9A5A-4D42-A90B-C954EF9A4016}"/>
              </a:ext>
            </a:extLst>
          </p:cNvPr>
          <p:cNvSpPr txBox="1"/>
          <p:nvPr/>
        </p:nvSpPr>
        <p:spPr bwMode="auto">
          <a:xfrm>
            <a:off x="417906" y="524258"/>
            <a:ext cx="33586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Rollups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962FA1D3-A610-E4D0-C639-835753A9C8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4988416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456C18DF-2B9F-74FD-4597-545D806A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47F4796C-B85A-F2FE-8A1D-DD2B768A0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7D3EF52-8B5B-8CDF-A45D-08A40AB4F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9A08DC42-E383-ECD7-0AF0-C46BF421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402013FA-C7A8-C16C-8E0A-83934266C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66">
              <a:extLst>
                <a:ext uri="{FF2B5EF4-FFF2-40B4-BE49-F238E27FC236}">
                  <a16:creationId xmlns:a16="http://schemas.microsoft.com/office/drawing/2014/main" id="{C756C6F8-2D0F-A103-CF5A-C8BDC7DE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67">
              <a:extLst>
                <a:ext uri="{FF2B5EF4-FFF2-40B4-BE49-F238E27FC236}">
                  <a16:creationId xmlns:a16="http://schemas.microsoft.com/office/drawing/2014/main" id="{70BF6411-85CC-E5AC-4ED2-671324E9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68">
              <a:extLst>
                <a:ext uri="{FF2B5EF4-FFF2-40B4-BE49-F238E27FC236}">
                  <a16:creationId xmlns:a16="http://schemas.microsoft.com/office/drawing/2014/main" id="{6CFBDC74-F7EF-10B5-8733-5D7B2A3C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69">
              <a:extLst>
                <a:ext uri="{FF2B5EF4-FFF2-40B4-BE49-F238E27FC236}">
                  <a16:creationId xmlns:a16="http://schemas.microsoft.com/office/drawing/2014/main" id="{F628A6AD-DACA-3377-FB84-139DBBBC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732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953ED04-0698-47DD-850F-C9005BE163E1}"/>
              </a:ext>
            </a:extLst>
          </p:cNvPr>
          <p:cNvSpPr txBox="1"/>
          <p:nvPr/>
        </p:nvSpPr>
        <p:spPr bwMode="auto">
          <a:xfrm>
            <a:off x="417906" y="524258"/>
            <a:ext cx="33586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Rollups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089DC-4F2B-441E-92E0-572346B1C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6" descr="vintage soda machine">
            <a:extLst>
              <a:ext uri="{FF2B5EF4-FFF2-40B4-BE49-F238E27FC236}">
                <a16:creationId xmlns:a16="http://schemas.microsoft.com/office/drawing/2014/main" id="{6563A062-DE94-4624-AD73-FE449478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8BCB-D225-4D1B-AAA8-347E6F6B9D2C}"/>
              </a:ext>
            </a:extLst>
          </p:cNvPr>
          <p:cNvSpPr txBox="1"/>
          <p:nvPr/>
        </p:nvSpPr>
        <p:spPr bwMode="auto">
          <a:xfrm>
            <a:off x="755337" y="5292641"/>
            <a:ext cx="189507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 contract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96DA5A-79BD-4179-AF93-3823AD9773F7}"/>
              </a:ext>
            </a:extLst>
          </p:cNvPr>
          <p:cNvSpPr/>
          <p:nvPr/>
        </p:nvSpPr>
        <p:spPr bwMode="auto">
          <a:xfrm>
            <a:off x="1916724" y="1574981"/>
            <a:ext cx="5385054" cy="596719"/>
          </a:xfrm>
          <a:custGeom>
            <a:avLst/>
            <a:gdLst>
              <a:gd name="connsiteX0" fmla="*/ 0 w 2769577"/>
              <a:gd name="connsiteY0" fmla="*/ 596719 h 596719"/>
              <a:gd name="connsiteX1" fmla="*/ 1556239 w 2769577"/>
              <a:gd name="connsiteY1" fmla="*/ 7634 h 596719"/>
              <a:gd name="connsiteX2" fmla="*/ 2769577 w 2769577"/>
              <a:gd name="connsiteY2" fmla="*/ 315365 h 59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577" h="596719">
                <a:moveTo>
                  <a:pt x="0" y="596719"/>
                </a:moveTo>
                <a:cubicBezTo>
                  <a:pt x="547321" y="325622"/>
                  <a:pt x="1094643" y="54526"/>
                  <a:pt x="1556239" y="7634"/>
                </a:cubicBezTo>
                <a:cubicBezTo>
                  <a:pt x="2017835" y="-39258"/>
                  <a:pt x="2393706" y="138053"/>
                  <a:pt x="2769577" y="3153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99C4-E422-4A37-8E94-066836084E91}"/>
              </a:ext>
            </a:extLst>
          </p:cNvPr>
          <p:cNvGrpSpPr/>
          <p:nvPr/>
        </p:nvGrpSpPr>
        <p:grpSpPr>
          <a:xfrm>
            <a:off x="5843223" y="1906458"/>
            <a:ext cx="5291299" cy="3045084"/>
            <a:chOff x="3006655" y="2044169"/>
            <a:chExt cx="5291299" cy="30450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099F55-DE8E-412B-B102-4938BA0289EE}"/>
                </a:ext>
              </a:extLst>
            </p:cNvPr>
            <p:cNvSpPr txBox="1"/>
            <p:nvPr/>
          </p:nvSpPr>
          <p:spPr bwMode="auto">
            <a:xfrm>
              <a:off x="4736971" y="2044169"/>
              <a:ext cx="204575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0xcafe1369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A2BB07-3410-4D93-A177-406A6B5B1F2A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457260" y="3604860"/>
              <a:ext cx="830581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F7FB07-91FD-4329-94C5-901F7A548EE2}"/>
                </a:ext>
              </a:extLst>
            </p:cNvPr>
            <p:cNvCxnSpPr>
              <a:cxnSpLocks/>
              <a:stCxn id="14" idx="2"/>
              <a:endCxn id="21" idx="0"/>
            </p:cNvCxnSpPr>
            <p:nvPr/>
          </p:nvCxnSpPr>
          <p:spPr bwMode="auto">
            <a:xfrm>
              <a:off x="4287841" y="3604860"/>
              <a:ext cx="575075" cy="817544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6828B-22F2-4453-B65C-61F2E15378AE}"/>
                </a:ext>
              </a:extLst>
            </p:cNvPr>
            <p:cNvSpPr txBox="1"/>
            <p:nvPr/>
          </p:nvSpPr>
          <p:spPr bwMode="auto">
            <a:xfrm>
              <a:off x="4096923" y="3225269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DF480-935B-4185-9F7A-0AFE740CABE5}"/>
                </a:ext>
              </a:extLst>
            </p:cNvPr>
            <p:cNvSpPr txBox="1"/>
            <p:nvPr/>
          </p:nvSpPr>
          <p:spPr bwMode="auto">
            <a:xfrm>
              <a:off x="3006655" y="4422404"/>
              <a:ext cx="90120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D017EF-D230-43E8-917D-CAE2BDB70338}"/>
                </a:ext>
              </a:extLst>
            </p:cNvPr>
            <p:cNvSpPr txBox="1"/>
            <p:nvPr/>
          </p:nvSpPr>
          <p:spPr bwMode="auto">
            <a:xfrm>
              <a:off x="4465210" y="4422404"/>
              <a:ext cx="795411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C7E54-9C77-44CD-94F9-0196690F5A6E}"/>
                </a:ext>
              </a:extLst>
            </p:cNvPr>
            <p:cNvSpPr txBox="1"/>
            <p:nvPr/>
          </p:nvSpPr>
          <p:spPr bwMode="auto">
            <a:xfrm>
              <a:off x="5817967" y="4422404"/>
              <a:ext cx="941283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Carol: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21B15-EAC7-467E-8670-367A9569EF31}"/>
                </a:ext>
              </a:extLst>
            </p:cNvPr>
            <p:cNvSpPr txBox="1"/>
            <p:nvPr/>
          </p:nvSpPr>
          <p:spPr bwMode="auto">
            <a:xfrm>
              <a:off x="7316595" y="4422404"/>
              <a:ext cx="981359" cy="6668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David: </a:t>
              </a:r>
            </a:p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E874D5-7894-4991-B393-87F9A17CD8C9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 bwMode="auto">
            <a:xfrm flipH="1">
              <a:off x="6288609" y="3651806"/>
              <a:ext cx="83706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3D3E38-0FB2-4037-BE3B-4B3EE6D59654}"/>
                </a:ext>
              </a:extLst>
            </p:cNvPr>
            <p:cNvCxnSpPr>
              <a:cxnSpLocks/>
              <a:stCxn id="29" idx="2"/>
              <a:endCxn id="23" idx="0"/>
            </p:cNvCxnSpPr>
            <p:nvPr/>
          </p:nvCxnSpPr>
          <p:spPr bwMode="auto">
            <a:xfrm>
              <a:off x="7125677" y="3651806"/>
              <a:ext cx="681598" cy="770598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637863-2916-4BAA-8275-86DC5F342ED8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 bwMode="auto">
            <a:xfrm flipH="1">
              <a:off x="4287841" y="2567389"/>
              <a:ext cx="1472007" cy="6578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38F82D-2CEA-4FFE-94C7-A48B9E473ED5}"/>
                </a:ext>
              </a:extLst>
            </p:cNvPr>
            <p:cNvCxnSpPr>
              <a:cxnSpLocks/>
              <a:endCxn id="29" idx="0"/>
            </p:cNvCxnSpPr>
            <p:nvPr/>
          </p:nvCxnSpPr>
          <p:spPr bwMode="auto">
            <a:xfrm>
              <a:off x="5528294" y="2567389"/>
              <a:ext cx="1597383" cy="704826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05E11-1AEF-452D-A31B-8493F7A4FDD6}"/>
                </a:ext>
              </a:extLst>
            </p:cNvPr>
            <p:cNvSpPr txBox="1"/>
            <p:nvPr/>
          </p:nvSpPr>
          <p:spPr bwMode="auto">
            <a:xfrm>
              <a:off x="6934759" y="3272215"/>
              <a:ext cx="381836" cy="3795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684491-CA2F-4545-8077-3DDA362A1184}"/>
              </a:ext>
            </a:extLst>
          </p:cNvPr>
          <p:cNvSpPr txBox="1"/>
          <p:nvPr/>
        </p:nvSpPr>
        <p:spPr bwMode="auto">
          <a:xfrm>
            <a:off x="6347100" y="5014579"/>
            <a:ext cx="428354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balances, contract state, …</a:t>
            </a:r>
          </a:p>
        </p:txBody>
      </p:sp>
      <p:graphicFrame>
        <p:nvGraphicFramePr>
          <p:cNvPr id="24" name="Table 15">
            <a:extLst>
              <a:ext uri="{FF2B5EF4-FFF2-40B4-BE49-F238E27FC236}">
                <a16:creationId xmlns:a16="http://schemas.microsoft.com/office/drawing/2014/main" id="{741FAE99-C213-4042-8065-D22F2D04D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60993"/>
              </p:ext>
            </p:extLst>
          </p:nvPr>
        </p:nvGraphicFramePr>
        <p:xfrm>
          <a:off x="3064204" y="2021721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A4D5208-9A95-4F1F-A2E0-86D4B3F9BD7C}"/>
              </a:ext>
            </a:extLst>
          </p:cNvPr>
          <p:cNvSpPr txBox="1"/>
          <p:nvPr/>
        </p:nvSpPr>
        <p:spPr bwMode="auto">
          <a:xfrm>
            <a:off x="3374916" y="4122606"/>
            <a:ext cx="2151551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D24D4-3E41-4313-81E6-9D78812720FE}"/>
              </a:ext>
            </a:extLst>
          </p:cNvPr>
          <p:cNvSpPr/>
          <p:nvPr/>
        </p:nvSpPr>
        <p:spPr bwMode="auto">
          <a:xfrm>
            <a:off x="4972802" y="3133401"/>
            <a:ext cx="3638381" cy="334359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ounded Rectangular Callout 16">
            <a:extLst>
              <a:ext uri="{FF2B5EF4-FFF2-40B4-BE49-F238E27FC236}">
                <a16:creationId xmlns:a16="http://schemas.microsoft.com/office/drawing/2014/main" id="{E4CEECA9-4F6F-46A4-82FD-DA4A78E221E7}"/>
              </a:ext>
            </a:extLst>
          </p:cNvPr>
          <p:cNvSpPr/>
          <p:nvPr/>
        </p:nvSpPr>
        <p:spPr bwMode="auto">
          <a:xfrm>
            <a:off x="5222610" y="3452870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&amp;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can prove that Alice lied!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ular Callout 16">
            <a:extLst>
              <a:ext uri="{FF2B5EF4-FFF2-40B4-BE49-F238E27FC236}">
                <a16:creationId xmlns:a16="http://schemas.microsoft.com/office/drawing/2014/main" id="{581B1348-0342-4C78-8864-E825AEC417FD}"/>
              </a:ext>
            </a:extLst>
          </p:cNvPr>
          <p:cNvSpPr/>
          <p:nvPr/>
        </p:nvSpPr>
        <p:spPr bwMode="auto">
          <a:xfrm>
            <a:off x="437390" y="567853"/>
            <a:ext cx="6122189" cy="510778"/>
          </a:xfrm>
          <a:prstGeom prst="wedgeRoundRectCallout">
            <a:avLst>
              <a:gd name="adj1" fmla="val -32282"/>
              <a:gd name="adj2" fmla="val 2480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OK, reverting bad block (&amp; any later blocks)</a:t>
            </a:r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E7538464-BB8B-F0C8-5334-1000387D50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4988416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Freeform 61">
              <a:extLst>
                <a:ext uri="{FF2B5EF4-FFF2-40B4-BE49-F238E27FC236}">
                  <a16:creationId xmlns:a16="http://schemas.microsoft.com/office/drawing/2014/main" id="{B6DEF5B3-3008-D50A-41E6-61D7661F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2">
              <a:extLst>
                <a:ext uri="{FF2B5EF4-FFF2-40B4-BE49-F238E27FC236}">
                  <a16:creationId xmlns:a16="http://schemas.microsoft.com/office/drawing/2014/main" id="{00A19E6D-B752-A5B7-CE97-13863F10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3B4BE9C5-34DF-85FB-49B0-2EABBF30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4">
              <a:extLst>
                <a:ext uri="{FF2B5EF4-FFF2-40B4-BE49-F238E27FC236}">
                  <a16:creationId xmlns:a16="http://schemas.microsoft.com/office/drawing/2014/main" id="{C8131ADE-21A6-E496-7C4B-C5BBA787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6F41A313-7FC9-0E63-82B5-4DF446DD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AE7DE5D6-CBD5-DABE-AF4E-420389A8C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BB0ADCFA-C983-358E-2FD6-EFD4B308B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0724D9FF-17BE-384F-B4CF-AEECD3BC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6A34EA9C-6A58-9B19-B92C-B53EEDEB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229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172ED-EC0F-5E5F-11EE-3FDF680FDAA6}"/>
              </a:ext>
            </a:extLst>
          </p:cNvPr>
          <p:cNvGrpSpPr/>
          <p:nvPr/>
        </p:nvGrpSpPr>
        <p:grpSpPr>
          <a:xfrm>
            <a:off x="3688339" y="2078352"/>
            <a:ext cx="2271110" cy="3696427"/>
            <a:chOff x="3688339" y="2078352"/>
            <a:chExt cx="2271110" cy="36964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3CFE1A-6F13-67C1-2007-C1706F9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339" y="2078352"/>
              <a:ext cx="2271110" cy="3696427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AB7E2E-8012-B99A-63CB-4083815CD8FC}"/>
                </a:ext>
              </a:extLst>
            </p:cNvPr>
            <p:cNvSpPr txBox="1"/>
            <p:nvPr/>
          </p:nvSpPr>
          <p:spPr bwMode="auto">
            <a:xfrm>
              <a:off x="3911625" y="3726510"/>
              <a:ext cx="1824538" cy="40011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Disputed 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675D97A-47A4-F1EF-F06F-4B3D8E0F0F81}"/>
              </a:ext>
            </a:extLst>
          </p:cNvPr>
          <p:cNvSpPr/>
          <p:nvPr/>
        </p:nvSpPr>
        <p:spPr bwMode="auto">
          <a:xfrm>
            <a:off x="5307247" y="2078352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 &amp;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can prove that Alice lied!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&amp; my rollup is honest!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1F23D583-A2F9-CAB9-241B-750D0B9DBD4C}"/>
              </a:ext>
            </a:extLst>
          </p:cNvPr>
          <p:cNvSpPr/>
          <p:nvPr/>
        </p:nvSpPr>
        <p:spPr bwMode="auto">
          <a:xfrm>
            <a:off x="2062162" y="5346293"/>
            <a:ext cx="3177706" cy="919401"/>
          </a:xfrm>
          <a:prstGeom prst="wedgeRoundRectCallout">
            <a:avLst>
              <a:gd name="adj1" fmla="val -32862"/>
              <a:gd name="adj2" fmla="val -807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Let’s just replay the transactions!</a:t>
            </a: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4634B19D-4AE1-E6DD-AB21-93F7DD92975A}"/>
              </a:ext>
            </a:extLst>
          </p:cNvPr>
          <p:cNvSpPr/>
          <p:nvPr/>
        </p:nvSpPr>
        <p:spPr bwMode="auto">
          <a:xfrm>
            <a:off x="5492985" y="5544784"/>
            <a:ext cx="3177706" cy="510778"/>
          </a:xfrm>
          <a:prstGeom prst="wedgeRoundRectCallout">
            <a:avLst>
              <a:gd name="adj1" fmla="val 8045"/>
              <a:gd name="adj2" fmla="val -1411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That’s expensive</a:t>
            </a:r>
          </a:p>
        </p:txBody>
      </p:sp>
    </p:spTree>
    <p:extLst>
      <p:ext uri="{BB962C8B-B14F-4D97-AF65-F5344CB8AC3E}">
        <p14:creationId xmlns:p14="http://schemas.microsoft.com/office/powerpoint/2010/main" val="25537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172ED-EC0F-5E5F-11EE-3FDF680FDAA6}"/>
              </a:ext>
            </a:extLst>
          </p:cNvPr>
          <p:cNvGrpSpPr/>
          <p:nvPr/>
        </p:nvGrpSpPr>
        <p:grpSpPr>
          <a:xfrm>
            <a:off x="3688339" y="2078352"/>
            <a:ext cx="2271110" cy="3696427"/>
            <a:chOff x="3688339" y="2078352"/>
            <a:chExt cx="2271110" cy="36964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3CFE1A-6F13-67C1-2007-C1706F94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339" y="2078352"/>
              <a:ext cx="2271110" cy="3696427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AB7E2E-8012-B99A-63CB-4083815CD8FC}"/>
                </a:ext>
              </a:extLst>
            </p:cNvPr>
            <p:cNvSpPr txBox="1"/>
            <p:nvPr/>
          </p:nvSpPr>
          <p:spPr bwMode="auto">
            <a:xfrm>
              <a:off x="3911625" y="3726510"/>
              <a:ext cx="1824538" cy="40011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Disputed 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675D97A-47A4-F1EF-F06F-4B3D8E0F0F81}"/>
              </a:ext>
            </a:extLst>
          </p:cNvPr>
          <p:cNvSpPr/>
          <p:nvPr/>
        </p:nvSpPr>
        <p:spPr bwMode="auto">
          <a:xfrm>
            <a:off x="6143499" y="2698605"/>
            <a:ext cx="1969853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half</a:t>
            </a:r>
          </a:p>
        </p:txBody>
      </p: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half do you dispute?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250A55-1957-8C16-0F05-93395615BAFF}"/>
              </a:ext>
            </a:extLst>
          </p:cNvPr>
          <p:cNvSpPr/>
          <p:nvPr/>
        </p:nvSpPr>
        <p:spPr bwMode="auto">
          <a:xfrm>
            <a:off x="3688339" y="3949181"/>
            <a:ext cx="2217161" cy="167169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12" y="850109"/>
            <a:ext cx="3962176" cy="51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A9A90-4C03-4A34-8FF9-D46524486462}"/>
              </a:ext>
            </a:extLst>
          </p:cNvPr>
          <p:cNvSpPr txBox="1"/>
          <p:nvPr/>
        </p:nvSpPr>
        <p:spPr bwMode="auto">
          <a:xfrm>
            <a:off x="244522" y="347990"/>
            <a:ext cx="67746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is Becoming too Centralized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E1801-3607-4129-9C18-6406F360A535}"/>
              </a:ext>
            </a:extLst>
          </p:cNvPr>
          <p:cNvSpPr txBox="1"/>
          <p:nvPr/>
        </p:nvSpPr>
        <p:spPr bwMode="auto">
          <a:xfrm>
            <a:off x="1849784" y="1863390"/>
            <a:ext cx="49990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 nodes are expensive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13B5E-83D4-40FE-9783-B6D0E109C32B}"/>
              </a:ext>
            </a:extLst>
          </p:cNvPr>
          <p:cNvSpPr txBox="1"/>
          <p:nvPr/>
        </p:nvSpPr>
        <p:spPr bwMode="auto">
          <a:xfrm>
            <a:off x="1849784" y="4157668"/>
            <a:ext cx="60313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nodes owned by small number of whales and crypto exchanges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D2D2E2B-811F-4DD7-BA7F-48F840240840}"/>
              </a:ext>
            </a:extLst>
          </p:cNvPr>
          <p:cNvSpPr txBox="1"/>
          <p:nvPr/>
        </p:nvSpPr>
        <p:spPr bwMode="auto">
          <a:xfrm>
            <a:off x="1849784" y="3010529"/>
            <a:ext cx="60901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stake at least 32 ether (&gt; $40K)</a:t>
            </a:r>
          </a:p>
        </p:txBody>
      </p:sp>
    </p:spTree>
    <p:extLst>
      <p:ext uri="{BB962C8B-B14F-4D97-AF65-F5344CB8AC3E}">
        <p14:creationId xmlns:p14="http://schemas.microsoft.com/office/powerpoint/2010/main" val="1287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F3CFE1A-6F13-67C1-2007-C1706F94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39" y="2078352"/>
            <a:ext cx="2271110" cy="3696427"/>
          </a:xfrm>
          <a:prstGeom prst="rect">
            <a:avLst/>
          </a:prstGeom>
          <a:ln w="38100"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E18632-0DD6-E609-7F9B-4443A18B7D0D}"/>
              </a:ext>
            </a:extLst>
          </p:cNvPr>
          <p:cNvSpPr/>
          <p:nvPr/>
        </p:nvSpPr>
        <p:spPr bwMode="auto">
          <a:xfrm>
            <a:off x="3612776" y="1975271"/>
            <a:ext cx="2376861" cy="17512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B7E2E-8012-B99A-63CB-4083815CD8FC}"/>
              </a:ext>
            </a:extLst>
          </p:cNvPr>
          <p:cNvSpPr txBox="1"/>
          <p:nvPr/>
        </p:nvSpPr>
        <p:spPr bwMode="auto">
          <a:xfrm>
            <a:off x="3834899" y="4272971"/>
            <a:ext cx="182453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Disputed 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Rounded Rectangular Callout 16">
            <a:extLst>
              <a:ext uri="{FF2B5EF4-FFF2-40B4-BE49-F238E27FC236}">
                <a16:creationId xmlns:a16="http://schemas.microsoft.com/office/drawing/2014/main" id="{8675D97A-47A4-F1EF-F06F-4B3D8E0F0F81}"/>
              </a:ext>
            </a:extLst>
          </p:cNvPr>
          <p:cNvSpPr/>
          <p:nvPr/>
        </p:nvSpPr>
        <p:spPr bwMode="auto">
          <a:xfrm>
            <a:off x="6143499" y="2698605"/>
            <a:ext cx="1969853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half</a:t>
            </a:r>
          </a:p>
        </p:txBody>
      </p: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half do you dispute?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250A55-1957-8C16-0F05-93395615BAFF}"/>
              </a:ext>
            </a:extLst>
          </p:cNvPr>
          <p:cNvSpPr/>
          <p:nvPr/>
        </p:nvSpPr>
        <p:spPr bwMode="auto">
          <a:xfrm>
            <a:off x="3688339" y="3908570"/>
            <a:ext cx="2217161" cy="1031211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B95CE5-2373-8AEC-F46A-C68B687DB3B0}"/>
              </a:ext>
            </a:extLst>
          </p:cNvPr>
          <p:cNvSpPr/>
          <p:nvPr/>
        </p:nvSpPr>
        <p:spPr bwMode="auto">
          <a:xfrm>
            <a:off x="3638177" y="3796781"/>
            <a:ext cx="2376861" cy="1863029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E18632-0DD6-E609-7F9B-4443A18B7D0D}"/>
              </a:ext>
            </a:extLst>
          </p:cNvPr>
          <p:cNvSpPr/>
          <p:nvPr/>
        </p:nvSpPr>
        <p:spPr bwMode="auto">
          <a:xfrm>
            <a:off x="3612776" y="1975271"/>
            <a:ext cx="2376861" cy="17512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B7E2E-8012-B99A-63CB-4083815CD8FC}"/>
              </a:ext>
            </a:extLst>
          </p:cNvPr>
          <p:cNvSpPr txBox="1"/>
          <p:nvPr/>
        </p:nvSpPr>
        <p:spPr bwMode="auto">
          <a:xfrm>
            <a:off x="3527425" y="3663371"/>
            <a:ext cx="243688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Disputed instruction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94ACB-B35A-F885-9CF7-3C51344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Challenges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31D5C-B411-0895-DC0B-93CCE23A7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02934D24-9973-5EB7-D579-193BE78D35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57900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A2483796-1E1B-3A4C-E6F8-F16568C2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52AB747-938B-53C9-3993-0F237EEB5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B4683C5C-1280-93D5-2B23-D71C4B0B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52C56C4-EB7D-B09F-F724-2A574C15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79CCAF0-CB2D-5D5A-06B5-71C05F3E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194005F-39E4-5A87-5903-F21C3097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14752CA-56C2-DCBD-996C-16F0EAC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718B891-587B-7922-38E5-1C2100D1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F7A40BB5-B145-303B-635C-F1285DD3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C88E644-B07B-0689-C8C1-BEFA9E484B6B}"/>
              </a:ext>
            </a:extLst>
          </p:cNvPr>
          <p:cNvGrpSpPr>
            <a:grpSpLocks/>
          </p:cNvGrpSpPr>
          <p:nvPr/>
        </p:nvGrpSpPr>
        <p:grpSpPr bwMode="auto">
          <a:xfrm>
            <a:off x="1757362" y="3644381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724A09A9-1DD4-8C8D-A8C7-9BE1A038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854D2B80-5B42-0340-02DD-B9EFCC76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48A01026-B468-7096-DE2E-0FDAB7A9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8D3A9F92-FE01-B56F-C6CB-AF236EEF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904CF3F-DF42-C432-6ECB-84DFED50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9DF460-A800-3FC7-21A4-0CB86008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06B04D53-921E-5550-85B4-25322F7D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B5505C2B-C78D-3842-9CDA-8CC84998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FCCA1910-B362-73E4-840F-93CEBFE2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1E969CE1-0261-9774-E5AF-9B0FDECF2B69}"/>
              </a:ext>
            </a:extLst>
          </p:cNvPr>
          <p:cNvSpPr/>
          <p:nvPr/>
        </p:nvSpPr>
        <p:spPr bwMode="auto">
          <a:xfrm>
            <a:off x="1057509" y="2157331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easy to check on-chain!</a:t>
            </a:r>
          </a:p>
        </p:txBody>
      </p:sp>
    </p:spTree>
    <p:extLst>
      <p:ext uri="{BB962C8B-B14F-4D97-AF65-F5344CB8AC3E}">
        <p14:creationId xmlns:p14="http://schemas.microsoft.com/office/powerpoint/2010/main" val="2230783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20" y="5430436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3797889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use this asset in a rollup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</p:spTree>
    <p:extLst>
      <p:ext uri="{BB962C8B-B14F-4D97-AF65-F5344CB8AC3E}">
        <p14:creationId xmlns:p14="http://schemas.microsoft.com/office/powerpoint/2010/main" val="3868744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Up is Easy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63" y="2336785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7" y="5249063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3797889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use this asset in a rollup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 flipV="1">
            <a:off x="5088081" y="2904565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1C6F1-7CEE-D2D3-D725-335CC9A4D662}"/>
              </a:ext>
            </a:extLst>
          </p:cNvPr>
          <p:cNvSpPr txBox="1"/>
          <p:nvPr/>
        </p:nvSpPr>
        <p:spPr bwMode="auto">
          <a:xfrm>
            <a:off x="4796844" y="3860625"/>
            <a:ext cx="30316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Contract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4659690" y="5490075"/>
            <a:ext cx="1459054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594443" y="2416273"/>
            <a:ext cx="141417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Minted</a:t>
            </a:r>
          </a:p>
        </p:txBody>
      </p:sp>
    </p:spTree>
    <p:extLst>
      <p:ext uri="{BB962C8B-B14F-4D97-AF65-F5344CB8AC3E}">
        <p14:creationId xmlns:p14="http://schemas.microsoft.com/office/powerpoint/2010/main" val="3842157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rglass Icon, Sand Clock on Dark Background Stock Vector - Illustration  of flat, flow: 117365762">
            <a:extLst>
              <a:ext uri="{FF2B5EF4-FFF2-40B4-BE49-F238E27FC236}">
                <a16:creationId xmlns:a16="http://schemas.microsoft.com/office/drawing/2014/main" id="{5B26B01E-F796-8458-B7D4-5BA93B7F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3228622"/>
            <a:ext cx="1846729" cy="18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Down is Slow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60" y="5188835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13" y="247742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4002200"/>
            <a:ext cx="3177706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my asset 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>
            <a:off x="7961143" y="2980765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7344691" y="5377459"/>
            <a:ext cx="1846979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813841" y="2405335"/>
            <a:ext cx="150554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3045D-6AD0-9282-5F51-68F49551E0C1}"/>
              </a:ext>
            </a:extLst>
          </p:cNvPr>
          <p:cNvSpPr txBox="1"/>
          <p:nvPr/>
        </p:nvSpPr>
        <p:spPr bwMode="auto">
          <a:xfrm>
            <a:off x="7018153" y="3780535"/>
            <a:ext cx="1806905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</p:txBody>
      </p:sp>
    </p:spTree>
    <p:extLst>
      <p:ext uri="{BB962C8B-B14F-4D97-AF65-F5344CB8AC3E}">
        <p14:creationId xmlns:p14="http://schemas.microsoft.com/office/powerpoint/2010/main" val="3468784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YDAY LOANS LED Sign in Red, Neon Look">
            <a:extLst>
              <a:ext uri="{FF2B5EF4-FFF2-40B4-BE49-F238E27FC236}">
                <a16:creationId xmlns:a16="http://schemas.microsoft.com/office/drawing/2014/main" id="{C5DC4285-C2D6-93E9-BC71-DF523697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19" y="1539707"/>
            <a:ext cx="4924985" cy="49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Liquidity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20" y="2334134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4002200"/>
            <a:ext cx="3177706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my asset now!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01350" y="2351836"/>
            <a:ext cx="753732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</a:t>
            </a:r>
          </a:p>
        </p:txBody>
      </p:sp>
      <p:grpSp>
        <p:nvGrpSpPr>
          <p:cNvPr id="20" name="Group 60">
            <a:extLst>
              <a:ext uri="{FF2B5EF4-FFF2-40B4-BE49-F238E27FC236}">
                <a16:creationId xmlns:a16="http://schemas.microsoft.com/office/drawing/2014/main" id="{C32F9281-7A65-88E0-33A0-24AD01657B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77466" y="48680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3606974E-4C8D-8EE3-1127-99AA6D90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E95567EF-36A0-3945-CB29-71BC88970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1228ADFB-8A52-120C-452D-CD1F9A28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CEAEC599-357F-C3EF-630C-6A042FF8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11808B8C-C6CD-6924-717D-D75300D5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A1C48B82-3A99-AE83-71AB-B7A79083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E61499AA-7120-C1D7-4CAE-6853E37AC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86E61040-872E-F0AF-BA60-84C9CA38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5422AC9A-0EA9-3C50-3BF6-1F231D5D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21815387-6BC4-34DF-6C4E-AFBBC433C0A2}"/>
              </a:ext>
            </a:extLst>
          </p:cNvPr>
          <p:cNvSpPr/>
          <p:nvPr/>
        </p:nvSpPr>
        <p:spPr bwMode="auto">
          <a:xfrm>
            <a:off x="5257066" y="3189244"/>
            <a:ext cx="3000220" cy="919401"/>
          </a:xfrm>
          <a:prstGeom prst="wedgeRoundRectCallout">
            <a:avLst>
              <a:gd name="adj1" fmla="val 3197"/>
              <a:gd name="adj2" fmla="val 1377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 buy your L2 asset at a discount </a:t>
            </a:r>
          </a:p>
        </p:txBody>
      </p:sp>
      <p:sp>
        <p:nvSpPr>
          <p:cNvPr id="34" name="Rounded Rectangular Callout 16">
            <a:extLst>
              <a:ext uri="{FF2B5EF4-FFF2-40B4-BE49-F238E27FC236}">
                <a16:creationId xmlns:a16="http://schemas.microsoft.com/office/drawing/2014/main" id="{AF5DF8A7-0692-F1CE-CE77-72751271CC3F}"/>
              </a:ext>
            </a:extLst>
          </p:cNvPr>
          <p:cNvSpPr/>
          <p:nvPr/>
        </p:nvSpPr>
        <p:spPr bwMode="auto">
          <a:xfrm>
            <a:off x="3178014" y="4659166"/>
            <a:ext cx="3000220" cy="919401"/>
          </a:xfrm>
          <a:prstGeom prst="wedgeRoundRectCallout">
            <a:avLst>
              <a:gd name="adj1" fmla="val 61942"/>
              <a:gd name="adj2" fmla="val 20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cecked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myself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it’s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725A9-E38E-18C8-46E4-AADE07F8B21B}"/>
              </a:ext>
            </a:extLst>
          </p:cNvPr>
          <p:cNvSpPr/>
          <p:nvPr/>
        </p:nvSpPr>
        <p:spPr bwMode="auto">
          <a:xfrm>
            <a:off x="5493216" y="6094398"/>
            <a:ext cx="1626066" cy="34767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Solution 2: ZK Rollups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3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6" name="Picture 6" descr="vintage soda machine">
            <a:extLst>
              <a:ext uri="{FF2B5EF4-FFF2-40B4-BE49-F238E27FC236}">
                <a16:creationId xmlns:a16="http://schemas.microsoft.com/office/drawing/2014/main" id="{E972FD97-267D-4957-9DD4-FBF8FCC0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" y="1967702"/>
            <a:ext cx="1945177" cy="3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32191"/>
              </p:ext>
            </p:extLst>
          </p:nvPr>
        </p:nvGraphicFramePr>
        <p:xfrm>
          <a:off x="2407207" y="3783469"/>
          <a:ext cx="304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0xcafe1369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0x12345678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1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proof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(lots of bits)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66183"/>
                  </a:ext>
                </a:extLst>
              </a:tr>
            </a:tbl>
          </a:graphicData>
        </a:graphic>
      </p:graphicFrame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5DC4815-F120-4D59-90F2-177B547A5317}"/>
              </a:ext>
            </a:extLst>
          </p:cNvPr>
          <p:cNvSpPr/>
          <p:nvPr/>
        </p:nvSpPr>
        <p:spPr bwMode="auto">
          <a:xfrm>
            <a:off x="3912577" y="544235"/>
            <a:ext cx="4159037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and here is a 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kumimoji="0" lang="en-US" sz="2400" b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along with a </a:t>
            </a:r>
            <a:r>
              <a:rPr kumimoji="0" lang="en-US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kumimoji="0" lang="en-US" sz="2400" b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the new root is correct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3B86DAEE-0D0F-4C6C-88EF-711C7906E68F}"/>
              </a:ext>
            </a:extLst>
          </p:cNvPr>
          <p:cNvSpPr/>
          <p:nvPr/>
        </p:nvSpPr>
        <p:spPr bwMode="auto">
          <a:xfrm>
            <a:off x="4720911" y="4554072"/>
            <a:ext cx="4159037" cy="919401"/>
          </a:xfrm>
          <a:prstGeom prst="wedgeRoundRectCallout">
            <a:avLst>
              <a:gd name="adj1" fmla="val 8327"/>
              <a:gd name="adj2" fmla="val -9842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proof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slow to produce but quick to check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731387" y="488877"/>
            <a:ext cx="2081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Rollups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60">
            <a:extLst>
              <a:ext uri="{FF2B5EF4-FFF2-40B4-BE49-F238E27FC236}">
                <a16:creationId xmlns:a16="http://schemas.microsoft.com/office/drawing/2014/main" id="{E711F7EB-65B9-23A9-3E4D-9824581A472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5207" y="2613225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0CB16460-58C2-1FDD-6966-3F4FEF00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96F2CCFA-5162-B445-E8C2-5BB85877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CDCD256E-EE85-142D-0EAC-46B5CE2F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871BE9D2-94AF-2328-1CED-2576B713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38E04C2D-5710-F485-FA64-1979F9E6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CCAA2CCD-D65C-E132-B718-3D82BBC4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B20618F4-0C64-3134-3A0D-15FB42CE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8735C68B-9B75-4D28-09DB-D1926BDB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AA11BE0-AEBE-AB6E-2C7C-B13E118D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6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A8B-0ED9-536A-94AF-971E8DE6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ZK-Rollup L1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AA3B9-A515-D640-5EC0-CC431EB81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A591D-9326-E3DF-16B9-6579453D1E03}"/>
              </a:ext>
            </a:extLst>
          </p:cNvPr>
          <p:cNvGrpSpPr/>
          <p:nvPr/>
        </p:nvGrpSpPr>
        <p:grpSpPr>
          <a:xfrm>
            <a:off x="1307313" y="2023393"/>
            <a:ext cx="3995611" cy="1754962"/>
            <a:chOff x="519221" y="2019755"/>
            <a:chExt cx="9677400" cy="4250531"/>
          </a:xfrm>
        </p:grpSpPr>
        <p:sp>
          <p:nvSpPr>
            <p:cNvPr id="5" name="Vertical Scroll 25">
              <a:extLst>
                <a:ext uri="{FF2B5EF4-FFF2-40B4-BE49-F238E27FC236}">
                  <a16:creationId xmlns:a16="http://schemas.microsoft.com/office/drawing/2014/main" id="{F6CB9731-95FC-0C28-8479-0E8D8A0DB4EE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Arrow 11">
              <a:extLst>
                <a:ext uri="{FF2B5EF4-FFF2-40B4-BE49-F238E27FC236}">
                  <a16:creationId xmlns:a16="http://schemas.microsoft.com/office/drawing/2014/main" id="{F1393FA1-7B9F-34DE-4784-6F20BE26DDAB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Right Arrow 51">
              <a:extLst>
                <a:ext uri="{FF2B5EF4-FFF2-40B4-BE49-F238E27FC236}">
                  <a16:creationId xmlns:a16="http://schemas.microsoft.com/office/drawing/2014/main" id="{3330C77B-AD6C-BD2F-948A-0244D39DB12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Vertical Scroll 53">
              <a:extLst>
                <a:ext uri="{FF2B5EF4-FFF2-40B4-BE49-F238E27FC236}">
                  <a16:creationId xmlns:a16="http://schemas.microsoft.com/office/drawing/2014/main" id="{0A10572B-185A-EBF5-8534-7C86EB51FE33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Vertical Scroll 63">
              <a:extLst>
                <a:ext uri="{FF2B5EF4-FFF2-40B4-BE49-F238E27FC236}">
                  <a16:creationId xmlns:a16="http://schemas.microsoft.com/office/drawing/2014/main" id="{031523D6-94BE-E523-7044-524BDEAA7087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6" descr="vintage soda machine">
            <a:extLst>
              <a:ext uri="{FF2B5EF4-FFF2-40B4-BE49-F238E27FC236}">
                <a16:creationId xmlns:a16="http://schemas.microsoft.com/office/drawing/2014/main" id="{8A8CC8B0-071E-F3E1-6208-030965CB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95" y="4269349"/>
            <a:ext cx="676850" cy="11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0689E-73DA-3686-EA16-1E89B29B41F3}"/>
              </a:ext>
            </a:extLst>
          </p:cNvPr>
          <p:cNvSpPr txBox="1"/>
          <p:nvPr/>
        </p:nvSpPr>
        <p:spPr bwMode="auto">
          <a:xfrm>
            <a:off x="5544907" y="2316099"/>
            <a:ext cx="1960793" cy="10772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66E2D-7EA8-A5B4-FB9C-A369DEA7B298}"/>
              </a:ext>
            </a:extLst>
          </p:cNvPr>
          <p:cNvSpPr txBox="1"/>
          <p:nvPr/>
        </p:nvSpPr>
        <p:spPr bwMode="auto">
          <a:xfrm>
            <a:off x="2631044" y="4524192"/>
            <a:ext cx="2416047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</p:txBody>
      </p:sp>
      <p:pic>
        <p:nvPicPr>
          <p:cNvPr id="13" name="Picture 6" descr="vintage soda machine">
            <a:extLst>
              <a:ext uri="{FF2B5EF4-FFF2-40B4-BE49-F238E27FC236}">
                <a16:creationId xmlns:a16="http://schemas.microsoft.com/office/drawing/2014/main" id="{EC61CEED-09AF-C2E4-38AE-99D350A6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77" y="4722261"/>
            <a:ext cx="676850" cy="11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ars Icon on Dark Background Stock Vector - Illustration of factory,  clock: 116930169">
            <a:extLst>
              <a:ext uri="{FF2B5EF4-FFF2-40B4-BE49-F238E27FC236}">
                <a16:creationId xmlns:a16="http://schemas.microsoft.com/office/drawing/2014/main" id="{DAA9BBF1-4815-F129-5DB0-0A8D516E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0" y="3890820"/>
            <a:ext cx="1483590" cy="14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2D695B-A1C1-735A-6644-3CEED824F020}"/>
              </a:ext>
            </a:extLst>
          </p:cNvPr>
          <p:cNvSpPr txBox="1"/>
          <p:nvPr/>
        </p:nvSpPr>
        <p:spPr bwMode="auto">
          <a:xfrm>
            <a:off x="5882375" y="4982403"/>
            <a:ext cx="16434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 EVM</a:t>
            </a:r>
          </a:p>
        </p:txBody>
      </p:sp>
    </p:spTree>
    <p:extLst>
      <p:ext uri="{BB962C8B-B14F-4D97-AF65-F5344CB8AC3E}">
        <p14:creationId xmlns:p14="http://schemas.microsoft.com/office/powerpoint/2010/main" val="2755330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DA8B-0ED9-536A-94AF-971E8DE6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ZK-Rollup L2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AA3B9-A515-D640-5EC0-CC431EB81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Vertical Scroll 25">
            <a:extLst>
              <a:ext uri="{FF2B5EF4-FFF2-40B4-BE49-F238E27FC236}">
                <a16:creationId xmlns:a16="http://schemas.microsoft.com/office/drawing/2014/main" id="{F6CB9731-95FC-0C28-8479-0E8D8A0DB4EE}"/>
              </a:ext>
            </a:extLst>
          </p:cNvPr>
          <p:cNvSpPr/>
          <p:nvPr/>
        </p:nvSpPr>
        <p:spPr>
          <a:xfrm>
            <a:off x="-286688" y="1640016"/>
            <a:ext cx="5688182" cy="465451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0689E-73DA-3686-EA16-1E89B29B41F3}"/>
              </a:ext>
            </a:extLst>
          </p:cNvPr>
          <p:cNvSpPr txBox="1"/>
          <p:nvPr/>
        </p:nvSpPr>
        <p:spPr bwMode="auto">
          <a:xfrm>
            <a:off x="2054899" y="1617826"/>
            <a:ext cx="1641796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state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5F6D60-F431-F2AC-884E-FB2A9155B05E}"/>
              </a:ext>
            </a:extLst>
          </p:cNvPr>
          <p:cNvGrpSpPr/>
          <p:nvPr/>
        </p:nvGrpSpPr>
        <p:grpSpPr>
          <a:xfrm>
            <a:off x="6084675" y="4668498"/>
            <a:ext cx="1643400" cy="1676358"/>
            <a:chOff x="5882375" y="3890820"/>
            <a:chExt cx="1643400" cy="1676358"/>
          </a:xfrm>
        </p:grpSpPr>
        <p:pic>
          <p:nvPicPr>
            <p:cNvPr id="1026" name="Picture 2" descr="Gears Icon on Dark Background Stock Vector - Illustration of factory,  clock: 116930169">
              <a:extLst>
                <a:ext uri="{FF2B5EF4-FFF2-40B4-BE49-F238E27FC236}">
                  <a16:creationId xmlns:a16="http://schemas.microsoft.com/office/drawing/2014/main" id="{DAA9BBF1-4815-F129-5DB0-0A8D516EE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280" y="3890820"/>
              <a:ext cx="1483590" cy="148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2D695B-A1C1-735A-6644-3CEED824F020}"/>
                </a:ext>
              </a:extLst>
            </p:cNvPr>
            <p:cNvSpPr txBox="1"/>
            <p:nvPr/>
          </p:nvSpPr>
          <p:spPr bwMode="auto">
            <a:xfrm>
              <a:off x="5882375" y="4982403"/>
              <a:ext cx="1643400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EVM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BCA11-C19A-30F9-6EF4-98401DA1B233}"/>
              </a:ext>
            </a:extLst>
          </p:cNvPr>
          <p:cNvGrpSpPr/>
          <p:nvPr/>
        </p:nvGrpSpPr>
        <p:grpSpPr>
          <a:xfrm>
            <a:off x="1079084" y="2788615"/>
            <a:ext cx="1686189" cy="2357315"/>
            <a:chOff x="1079084" y="2445599"/>
            <a:chExt cx="1686189" cy="2357315"/>
          </a:xfrm>
        </p:grpSpPr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8BE5CE77-8890-97E9-705C-2D17176430B8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1DAAE5-DDC9-C1A7-D3AB-A266D05151A5}"/>
                </a:ext>
              </a:extLst>
            </p:cNvPr>
            <p:cNvSpPr txBox="1"/>
            <p:nvPr/>
          </p:nvSpPr>
          <p:spPr bwMode="auto">
            <a:xfrm>
              <a:off x="1496421" y="3969595"/>
              <a:ext cx="851515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32AE7-B5A3-6D05-4ED8-B45A872145C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root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492027-B64A-276A-498F-7740DB537851}"/>
              </a:ext>
            </a:extLst>
          </p:cNvPr>
          <p:cNvGrpSpPr/>
          <p:nvPr/>
        </p:nvGrpSpPr>
        <p:grpSpPr>
          <a:xfrm>
            <a:off x="2945561" y="2788615"/>
            <a:ext cx="1686189" cy="2357315"/>
            <a:chOff x="1079084" y="2445599"/>
            <a:chExt cx="1686189" cy="2357315"/>
          </a:xfrm>
        </p:grpSpPr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CD185437-2E77-690A-1CB2-13669323D62C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0B276-108E-7E94-5610-8BF378B4CF53}"/>
                </a:ext>
              </a:extLst>
            </p:cNvPr>
            <p:cNvSpPr txBox="1"/>
            <p:nvPr/>
          </p:nvSpPr>
          <p:spPr bwMode="auto">
            <a:xfrm>
              <a:off x="1564549" y="3969595"/>
              <a:ext cx="715259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41C3E6-650E-103D-4EC0-B86D25A8882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 root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38546-BEA9-7D17-2C64-EA490C667C85}"/>
              </a:ext>
            </a:extLst>
          </p:cNvPr>
          <p:cNvGrpSpPr/>
          <p:nvPr/>
        </p:nvGrpSpPr>
        <p:grpSpPr>
          <a:xfrm>
            <a:off x="6295924" y="1226649"/>
            <a:ext cx="2097049" cy="2876217"/>
            <a:chOff x="6279740" y="1124282"/>
            <a:chExt cx="2097049" cy="2876217"/>
          </a:xfrm>
        </p:grpSpPr>
        <p:pic>
          <p:nvPicPr>
            <p:cNvPr id="29" name="Picture 2" descr="Image result for robot">
              <a:extLst>
                <a:ext uri="{FF2B5EF4-FFF2-40B4-BE49-F238E27FC236}">
                  <a16:creationId xmlns:a16="http://schemas.microsoft.com/office/drawing/2014/main" id="{6759053F-4556-6CCB-7FA4-0C7801CBF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D019B5-4DB7-961A-21FB-D642F741BEE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F786315A-992B-5871-37F2-FB5B75971B8F}"/>
              </a:ext>
            </a:extLst>
          </p:cNvPr>
          <p:cNvSpPr txBox="1"/>
          <p:nvPr/>
        </p:nvSpPr>
        <p:spPr bwMode="auto">
          <a:xfrm>
            <a:off x="30941" y="3222005"/>
            <a:ext cx="50529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&amp; Txn roots stored on L1</a:t>
            </a:r>
          </a:p>
        </p:txBody>
      </p:sp>
    </p:spTree>
    <p:extLst>
      <p:ext uri="{BB962C8B-B14F-4D97-AF65-F5344CB8AC3E}">
        <p14:creationId xmlns:p14="http://schemas.microsoft.com/office/powerpoint/2010/main" val="42739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KTON 10 Inch Adjustable Wrench | 23004 - - Amazon.com">
            <a:extLst>
              <a:ext uri="{FF2B5EF4-FFF2-40B4-BE49-F238E27FC236}">
                <a16:creationId xmlns:a16="http://schemas.microsoft.com/office/drawing/2014/main" id="{14BACAF1-D205-451E-818B-DAFDA6D8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7F2E-9251-440E-B8A0-74445F52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A0251-93CF-4386-9F07-0E1D2E813DB7}"/>
              </a:ext>
            </a:extLst>
          </p:cNvPr>
          <p:cNvSpPr txBox="1"/>
          <p:nvPr/>
        </p:nvSpPr>
        <p:spPr bwMode="auto">
          <a:xfrm>
            <a:off x="239071" y="227766"/>
            <a:ext cx="4219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fix a Blockchain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39CF-F8F7-42E3-8B28-A47EF7B8B7A1}"/>
              </a:ext>
            </a:extLst>
          </p:cNvPr>
          <p:cNvSpPr txBox="1"/>
          <p:nvPr/>
        </p:nvSpPr>
        <p:spPr bwMode="auto">
          <a:xfrm>
            <a:off x="895275" y="1560771"/>
            <a:ext cx="54040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1: change blockchain itself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1B552-FBAA-4AEB-9468-8FBDF464741A}"/>
              </a:ext>
            </a:extLst>
          </p:cNvPr>
          <p:cNvSpPr txBox="1"/>
          <p:nvPr/>
        </p:nvSpPr>
        <p:spPr bwMode="auto">
          <a:xfrm>
            <a:off x="895275" y="3242937"/>
            <a:ext cx="65646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2: change how blockchain is used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86CF598-A2A4-4F8D-B2C2-0BA5BC58E44C}"/>
              </a:ext>
            </a:extLst>
          </p:cNvPr>
          <p:cNvSpPr txBox="1"/>
          <p:nvPr/>
        </p:nvSpPr>
        <p:spPr bwMode="auto">
          <a:xfrm>
            <a:off x="1572385" y="2401854"/>
            <a:ext cx="60067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Proof of Work vs Proof of Stake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A3344-DA78-4C92-8CD9-F83BA7A9724E}"/>
              </a:ext>
            </a:extLst>
          </p:cNvPr>
          <p:cNvSpPr txBox="1"/>
          <p:nvPr/>
        </p:nvSpPr>
        <p:spPr bwMode="auto">
          <a:xfrm>
            <a:off x="1572383" y="4084020"/>
            <a:ext cx="21820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Plasma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2000F-2510-4224-97A8-83B32BCC758B}"/>
              </a:ext>
            </a:extLst>
          </p:cNvPr>
          <p:cNvSpPr txBox="1"/>
          <p:nvPr/>
        </p:nvSpPr>
        <p:spPr bwMode="auto">
          <a:xfrm>
            <a:off x="1572384" y="4925103"/>
            <a:ext cx="21836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Rollups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3709C-6882-4296-ADA3-E3249E22A9FD}"/>
              </a:ext>
            </a:extLst>
          </p:cNvPr>
          <p:cNvSpPr txBox="1"/>
          <p:nvPr/>
        </p:nvSpPr>
        <p:spPr bwMode="auto">
          <a:xfrm>
            <a:off x="1572383" y="5766186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Sharding</a:t>
            </a:r>
          </a:p>
        </p:txBody>
      </p:sp>
    </p:spTree>
    <p:extLst>
      <p:ext uri="{BB962C8B-B14F-4D97-AF65-F5344CB8AC3E}">
        <p14:creationId xmlns:p14="http://schemas.microsoft.com/office/powerpoint/2010/main" val="22657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071CC26-9896-4D7F-BF2C-0A55EDB6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78606"/>
              </p:ext>
            </p:extLst>
          </p:nvPr>
        </p:nvGraphicFramePr>
        <p:xfrm>
          <a:off x="2737407" y="4273204"/>
          <a:ext cx="304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</a:tbl>
          </a:graphicData>
        </a:graphic>
      </p:graphicFrame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5DC4815-F120-4D59-90F2-177B547A5317}"/>
              </a:ext>
            </a:extLst>
          </p:cNvPr>
          <p:cNvSpPr/>
          <p:nvPr/>
        </p:nvSpPr>
        <p:spPr bwMode="auto">
          <a:xfrm>
            <a:off x="4823488" y="1310324"/>
            <a:ext cx="4159037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 and here is 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off-chain 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399482" y="488877"/>
            <a:ext cx="5500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submits txn to sequencer</a:t>
            </a:r>
          </a:p>
        </p:txBody>
      </p:sp>
      <p:grpSp>
        <p:nvGrpSpPr>
          <p:cNvPr id="13" name="Group 60">
            <a:extLst>
              <a:ext uri="{FF2B5EF4-FFF2-40B4-BE49-F238E27FC236}">
                <a16:creationId xmlns:a16="http://schemas.microsoft.com/office/drawing/2014/main" id="{E711F7EB-65B9-23A9-3E4D-9824581A472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55207" y="2613225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0CB16460-58C2-1FDD-6966-3F4FEF00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96F2CCFA-5162-B445-E8C2-5BB858773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CDCD256E-EE85-142D-0EAC-46B5CE2F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871BE9D2-94AF-2328-1CED-2576B713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38E04C2D-5710-F485-FA64-1979F9E6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CCAA2CCD-D65C-E132-B718-3D82BBC4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B20618F4-0C64-3134-3A0D-15FB42CE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8735C68B-9B75-4D28-09DB-D1926BDB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AA11BE0-AEBE-AB6E-2C7C-B13E118D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875EF-0970-464E-9C7B-3A146D961D2E}"/>
              </a:ext>
            </a:extLst>
          </p:cNvPr>
          <p:cNvGrpSpPr/>
          <p:nvPr/>
        </p:nvGrpSpPr>
        <p:grpSpPr>
          <a:xfrm>
            <a:off x="462204" y="1556116"/>
            <a:ext cx="2097049" cy="2876217"/>
            <a:chOff x="6279740" y="1124282"/>
            <a:chExt cx="2097049" cy="2876217"/>
          </a:xfrm>
        </p:grpSpPr>
        <p:pic>
          <p:nvPicPr>
            <p:cNvPr id="4" name="Picture 2" descr="Image result for robot">
              <a:extLst>
                <a:ext uri="{FF2B5EF4-FFF2-40B4-BE49-F238E27FC236}">
                  <a16:creationId xmlns:a16="http://schemas.microsoft.com/office/drawing/2014/main" id="{9FB213A7-0422-D991-31FC-D97C01F37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B4653-55D1-F84D-40A0-EFA389DFC10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37811D86-631C-BCD4-283B-69B8A29CF229}"/>
              </a:ext>
            </a:extLst>
          </p:cNvPr>
          <p:cNvSpPr/>
          <p:nvPr/>
        </p:nvSpPr>
        <p:spPr bwMode="auto">
          <a:xfrm>
            <a:off x="366942" y="1359961"/>
            <a:ext cx="4159037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you, please wait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EED73E-BC71-05D6-D23F-0CE7338EC799}"/>
              </a:ext>
            </a:extLst>
          </p:cNvPr>
          <p:cNvSpPr/>
          <p:nvPr/>
        </p:nvSpPr>
        <p:spPr bwMode="auto">
          <a:xfrm flipH="1">
            <a:off x="2885272" y="3512271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661559" y="46088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Sequencer batches txns and sends to L2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875EF-0970-464E-9C7B-3A146D961D2E}"/>
              </a:ext>
            </a:extLst>
          </p:cNvPr>
          <p:cNvGrpSpPr/>
          <p:nvPr/>
        </p:nvGrpSpPr>
        <p:grpSpPr>
          <a:xfrm>
            <a:off x="4775258" y="1726048"/>
            <a:ext cx="2097049" cy="2876217"/>
            <a:chOff x="6279740" y="1124282"/>
            <a:chExt cx="2097049" cy="2876217"/>
          </a:xfrm>
        </p:grpSpPr>
        <p:pic>
          <p:nvPicPr>
            <p:cNvPr id="4" name="Picture 2" descr="Image result for robot">
              <a:extLst>
                <a:ext uri="{FF2B5EF4-FFF2-40B4-BE49-F238E27FC236}">
                  <a16:creationId xmlns:a16="http://schemas.microsoft.com/office/drawing/2014/main" id="{9FB213A7-0422-D991-31FC-D97C01F37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B4653-55D1-F84D-40A0-EFA389DFC10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37811D86-631C-BCD4-283B-69B8A29CF229}"/>
              </a:ext>
            </a:extLst>
          </p:cNvPr>
          <p:cNvSpPr/>
          <p:nvPr/>
        </p:nvSpPr>
        <p:spPr bwMode="auto">
          <a:xfrm>
            <a:off x="4679996" y="1529893"/>
            <a:ext cx="4159037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a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batch of txns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32025-0269-90D3-F406-DC140E98E3F5}"/>
              </a:ext>
            </a:extLst>
          </p:cNvPr>
          <p:cNvGrpSpPr/>
          <p:nvPr/>
        </p:nvGrpSpPr>
        <p:grpSpPr>
          <a:xfrm>
            <a:off x="509263" y="2127598"/>
            <a:ext cx="1643400" cy="1676358"/>
            <a:chOff x="5882375" y="3890820"/>
            <a:chExt cx="1643400" cy="1676358"/>
          </a:xfrm>
        </p:grpSpPr>
        <p:pic>
          <p:nvPicPr>
            <p:cNvPr id="8" name="Picture 2" descr="Gears Icon on Dark Background Stock Vector - Illustration of factory,  clock: 116930169">
              <a:extLst>
                <a:ext uri="{FF2B5EF4-FFF2-40B4-BE49-F238E27FC236}">
                  <a16:creationId xmlns:a16="http://schemas.microsoft.com/office/drawing/2014/main" id="{4F685AF3-904A-A8CF-B1B8-9D494EFA3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280" y="3890820"/>
              <a:ext cx="1483590" cy="148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3B364E-059C-E3F0-8152-1953677D83CD}"/>
                </a:ext>
              </a:extLst>
            </p:cNvPr>
            <p:cNvSpPr txBox="1"/>
            <p:nvPr/>
          </p:nvSpPr>
          <p:spPr bwMode="auto">
            <a:xfrm>
              <a:off x="5882375" y="4982403"/>
              <a:ext cx="1643400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EVM</a:t>
              </a:r>
            </a:p>
          </p:txBody>
        </p:sp>
      </p:grpSp>
      <p:graphicFrame>
        <p:nvGraphicFramePr>
          <p:cNvPr id="10" name="Table 15">
            <a:extLst>
              <a:ext uri="{FF2B5EF4-FFF2-40B4-BE49-F238E27FC236}">
                <a16:creationId xmlns:a16="http://schemas.microsoft.com/office/drawing/2014/main" id="{52D2994B-69EC-F671-F3D7-D0FB1F15D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57339"/>
              </p:ext>
            </p:extLst>
          </p:nvPr>
        </p:nvGraphicFramePr>
        <p:xfrm>
          <a:off x="1734878" y="3844747"/>
          <a:ext cx="30403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29911874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467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Alice→Carol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5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Bob→Carol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36697"/>
                  </a:ext>
                </a:extLst>
              </a:tr>
            </a:tbl>
          </a:graphicData>
        </a:graphic>
      </p:graphicFrame>
      <p:sp>
        <p:nvSpPr>
          <p:cNvPr id="11" name="Rounded Rectangular Callout 16">
            <a:extLst>
              <a:ext uri="{FF2B5EF4-FFF2-40B4-BE49-F238E27FC236}">
                <a16:creationId xmlns:a16="http://schemas.microsoft.com/office/drawing/2014/main" id="{3CC5771E-9FF8-A432-6F65-F026209C0450}"/>
              </a:ext>
            </a:extLst>
          </p:cNvPr>
          <p:cNvSpPr/>
          <p:nvPr/>
        </p:nvSpPr>
        <p:spPr bwMode="auto">
          <a:xfrm>
            <a:off x="771023" y="1579775"/>
            <a:ext cx="1301735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Brrr!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2C2E09A-4189-C358-816D-3B170F5E9E9F}"/>
              </a:ext>
            </a:extLst>
          </p:cNvPr>
          <p:cNvSpPr/>
          <p:nvPr/>
        </p:nvSpPr>
        <p:spPr bwMode="auto">
          <a:xfrm flipH="1">
            <a:off x="2423377" y="2990581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AA3B9-A515-D640-5EC0-CC431EB81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Vertical Scroll 25">
            <a:extLst>
              <a:ext uri="{FF2B5EF4-FFF2-40B4-BE49-F238E27FC236}">
                <a16:creationId xmlns:a16="http://schemas.microsoft.com/office/drawing/2014/main" id="{F6CB9731-95FC-0C28-8479-0E8D8A0DB4EE}"/>
              </a:ext>
            </a:extLst>
          </p:cNvPr>
          <p:cNvSpPr/>
          <p:nvPr/>
        </p:nvSpPr>
        <p:spPr>
          <a:xfrm>
            <a:off x="-286688" y="1640016"/>
            <a:ext cx="5688182" cy="465451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0689E-73DA-3686-EA16-1E89B29B41F3}"/>
              </a:ext>
            </a:extLst>
          </p:cNvPr>
          <p:cNvSpPr txBox="1"/>
          <p:nvPr/>
        </p:nvSpPr>
        <p:spPr bwMode="auto">
          <a:xfrm>
            <a:off x="2054899" y="1617826"/>
            <a:ext cx="1641796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state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5F6D60-F431-F2AC-884E-FB2A9155B05E}"/>
              </a:ext>
            </a:extLst>
          </p:cNvPr>
          <p:cNvGrpSpPr/>
          <p:nvPr/>
        </p:nvGrpSpPr>
        <p:grpSpPr>
          <a:xfrm>
            <a:off x="5857634" y="3354094"/>
            <a:ext cx="1643400" cy="1676358"/>
            <a:chOff x="5882375" y="3890820"/>
            <a:chExt cx="1643400" cy="1676358"/>
          </a:xfrm>
        </p:grpSpPr>
        <p:pic>
          <p:nvPicPr>
            <p:cNvPr id="1026" name="Picture 2" descr="Gears Icon on Dark Background Stock Vector - Illustration of factory,  clock: 116930169">
              <a:extLst>
                <a:ext uri="{FF2B5EF4-FFF2-40B4-BE49-F238E27FC236}">
                  <a16:creationId xmlns:a16="http://schemas.microsoft.com/office/drawing/2014/main" id="{DAA9BBF1-4815-F129-5DB0-0A8D516EE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280" y="3890820"/>
              <a:ext cx="1483590" cy="1483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2D695B-A1C1-735A-6644-3CEED824F020}"/>
                </a:ext>
              </a:extLst>
            </p:cNvPr>
            <p:cNvSpPr txBox="1"/>
            <p:nvPr/>
          </p:nvSpPr>
          <p:spPr bwMode="auto">
            <a:xfrm>
              <a:off x="5882375" y="4982403"/>
              <a:ext cx="1643400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EVM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BCA11-C19A-30F9-6EF4-98401DA1B233}"/>
              </a:ext>
            </a:extLst>
          </p:cNvPr>
          <p:cNvGrpSpPr/>
          <p:nvPr/>
        </p:nvGrpSpPr>
        <p:grpSpPr>
          <a:xfrm>
            <a:off x="1079084" y="2788615"/>
            <a:ext cx="1686189" cy="2357315"/>
            <a:chOff x="1079084" y="2445599"/>
            <a:chExt cx="1686189" cy="2357315"/>
          </a:xfrm>
        </p:grpSpPr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8BE5CE77-8890-97E9-705C-2D17176430B8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1DAAE5-DDC9-C1A7-D3AB-A266D05151A5}"/>
                </a:ext>
              </a:extLst>
            </p:cNvPr>
            <p:cNvSpPr txBox="1"/>
            <p:nvPr/>
          </p:nvSpPr>
          <p:spPr bwMode="auto">
            <a:xfrm>
              <a:off x="1496421" y="3969595"/>
              <a:ext cx="851515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732AE7-B5A3-6D05-4ED8-B45A872145C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root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492027-B64A-276A-498F-7740DB537851}"/>
              </a:ext>
            </a:extLst>
          </p:cNvPr>
          <p:cNvGrpSpPr/>
          <p:nvPr/>
        </p:nvGrpSpPr>
        <p:grpSpPr>
          <a:xfrm>
            <a:off x="2945561" y="2788615"/>
            <a:ext cx="1686189" cy="2357315"/>
            <a:chOff x="1079084" y="2445599"/>
            <a:chExt cx="1686189" cy="2357315"/>
          </a:xfrm>
        </p:grpSpPr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CD185437-2E77-690A-1CB2-13669323D62C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0B276-108E-7E94-5610-8BF378B4CF53}"/>
                </a:ext>
              </a:extLst>
            </p:cNvPr>
            <p:cNvSpPr txBox="1"/>
            <p:nvPr/>
          </p:nvSpPr>
          <p:spPr bwMode="auto">
            <a:xfrm>
              <a:off x="1564549" y="3969595"/>
              <a:ext cx="715259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41C3E6-650E-103D-4EC0-B86D25A8882D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root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74CB0B-5DC8-D56F-C728-1B3E5CA778C0}"/>
              </a:ext>
            </a:extLst>
          </p:cNvPr>
          <p:cNvGrpSpPr/>
          <p:nvPr/>
        </p:nvGrpSpPr>
        <p:grpSpPr>
          <a:xfrm>
            <a:off x="1435096" y="2429063"/>
            <a:ext cx="1686189" cy="2357315"/>
            <a:chOff x="1079084" y="2445599"/>
            <a:chExt cx="1686189" cy="2357315"/>
          </a:xfrm>
        </p:grpSpPr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4B77EBB1-9705-4E71-C349-A779230DD65A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5A047-57E4-31EA-3BEB-7F599FC7B8D4}"/>
                </a:ext>
              </a:extLst>
            </p:cNvPr>
            <p:cNvSpPr txBox="1"/>
            <p:nvPr/>
          </p:nvSpPr>
          <p:spPr bwMode="auto">
            <a:xfrm>
              <a:off x="1496421" y="3969595"/>
              <a:ext cx="851515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942757-EB4F-14DA-1F6B-A0B9A6E0818F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root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E4F1B1-AD20-60D4-A610-5B7D079DC625}"/>
              </a:ext>
            </a:extLst>
          </p:cNvPr>
          <p:cNvGrpSpPr/>
          <p:nvPr/>
        </p:nvGrpSpPr>
        <p:grpSpPr>
          <a:xfrm>
            <a:off x="3382829" y="2443129"/>
            <a:ext cx="1686189" cy="2357315"/>
            <a:chOff x="1079084" y="2445599"/>
            <a:chExt cx="1686189" cy="2357315"/>
          </a:xfrm>
        </p:grpSpPr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96224890-EBE9-CE3B-C95A-A86795A89806}"/>
                </a:ext>
              </a:extLst>
            </p:cNvPr>
            <p:cNvSpPr/>
            <p:nvPr/>
          </p:nvSpPr>
          <p:spPr bwMode="auto">
            <a:xfrm>
              <a:off x="1286954" y="2895600"/>
              <a:ext cx="1270449" cy="1907314"/>
            </a:xfrm>
            <a:prstGeom prst="flowChartExtra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CA2FBD-8330-A7C9-4ADC-C94BC5B63639}"/>
                </a:ext>
              </a:extLst>
            </p:cNvPr>
            <p:cNvSpPr txBox="1"/>
            <p:nvPr/>
          </p:nvSpPr>
          <p:spPr bwMode="auto">
            <a:xfrm>
              <a:off x="1564549" y="3969595"/>
              <a:ext cx="715259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txn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54EBC-B6A6-8795-C087-57EDE46FE1E0}"/>
                </a:ext>
              </a:extLst>
            </p:cNvPr>
            <p:cNvSpPr txBox="1"/>
            <p:nvPr/>
          </p:nvSpPr>
          <p:spPr bwMode="auto">
            <a:xfrm>
              <a:off x="1079084" y="2445599"/>
              <a:ext cx="1686189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root</a:t>
              </a:r>
            </a:p>
          </p:txBody>
        </p:sp>
      </p:grpSp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297296D9-F950-C779-72D2-B312E4E12057}"/>
              </a:ext>
            </a:extLst>
          </p:cNvPr>
          <p:cNvSpPr/>
          <p:nvPr/>
        </p:nvSpPr>
        <p:spPr bwMode="auto">
          <a:xfrm>
            <a:off x="5881583" y="1833303"/>
            <a:ext cx="1771365" cy="1328023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update L2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A33D1-EDFE-2637-04F3-46E239FE7AE4}"/>
              </a:ext>
            </a:extLst>
          </p:cNvPr>
          <p:cNvSpPr txBox="1"/>
          <p:nvPr/>
        </p:nvSpPr>
        <p:spPr bwMode="auto">
          <a:xfrm>
            <a:off x="188536" y="453630"/>
            <a:ext cx="502092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ZK-EVM updates L2 state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A09394F-D8F2-F071-CCBD-BFE5EAA3ADB3}"/>
              </a:ext>
            </a:extLst>
          </p:cNvPr>
          <p:cNvSpPr/>
          <p:nvPr/>
        </p:nvSpPr>
        <p:spPr bwMode="auto">
          <a:xfrm flipH="1">
            <a:off x="5401494" y="5410826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9AEE-680A-4716-92E2-915E4627E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2576E-7676-4FA9-8CB2-4049EB5A5E40}"/>
              </a:ext>
            </a:extLst>
          </p:cNvPr>
          <p:cNvSpPr txBox="1"/>
          <p:nvPr/>
        </p:nvSpPr>
        <p:spPr bwMode="auto">
          <a:xfrm>
            <a:off x="661559" y="46088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Sequencer batches txns and sends to L1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875EF-0970-464E-9C7B-3A146D961D2E}"/>
              </a:ext>
            </a:extLst>
          </p:cNvPr>
          <p:cNvGrpSpPr/>
          <p:nvPr/>
        </p:nvGrpSpPr>
        <p:grpSpPr>
          <a:xfrm>
            <a:off x="-144700" y="3395010"/>
            <a:ext cx="2097049" cy="2876217"/>
            <a:chOff x="6279740" y="1124282"/>
            <a:chExt cx="2097049" cy="2876217"/>
          </a:xfrm>
        </p:grpSpPr>
        <p:pic>
          <p:nvPicPr>
            <p:cNvPr id="4" name="Picture 2" descr="Image result for robot">
              <a:extLst>
                <a:ext uri="{FF2B5EF4-FFF2-40B4-BE49-F238E27FC236}">
                  <a16:creationId xmlns:a16="http://schemas.microsoft.com/office/drawing/2014/main" id="{9FB213A7-0422-D991-31FC-D97C01F37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31" y="1124282"/>
              <a:ext cx="1871466" cy="220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B4653-55D1-F84D-40A0-EFA389DFC108}"/>
                </a:ext>
              </a:extLst>
            </p:cNvPr>
            <p:cNvSpPr txBox="1"/>
            <p:nvPr/>
          </p:nvSpPr>
          <p:spPr bwMode="auto">
            <a:xfrm>
              <a:off x="6279740" y="3415724"/>
              <a:ext cx="2097049" cy="5847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sequencer</a:t>
              </a:r>
            </a:p>
          </p:txBody>
        </p:sp>
      </p:grp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37811D86-631C-BCD4-283B-69B8A29CF229}"/>
              </a:ext>
            </a:extLst>
          </p:cNvPr>
          <p:cNvSpPr/>
          <p:nvPr/>
        </p:nvSpPr>
        <p:spPr bwMode="auto">
          <a:xfrm>
            <a:off x="661559" y="2126693"/>
            <a:ext cx="3436315" cy="919401"/>
          </a:xfrm>
          <a:prstGeom prst="wedgeRoundRectCallout">
            <a:avLst>
              <a:gd name="adj1" fmla="val -31533"/>
              <a:gd name="adj2" fmla="val 10684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are new roots +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proof of changes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DA2252C-2D52-B32C-A221-B19974812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95174"/>
              </p:ext>
            </p:extLst>
          </p:nvPr>
        </p:nvGraphicFramePr>
        <p:xfrm>
          <a:off x="2772024" y="3662770"/>
          <a:ext cx="29400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005">
                  <a:extLst>
                    <a:ext uri="{9D8B030D-6E8A-4147-A177-3AD203B41FA5}">
                      <a16:colId xmlns:a16="http://schemas.microsoft.com/office/drawing/2014/main" val="1236479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Validity proof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6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Old state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09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New state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1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Old txn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9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New txn 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24436"/>
                  </a:ext>
                </a:extLst>
              </a:tr>
            </a:tbl>
          </a:graphicData>
        </a:graphic>
      </p:graphicFrame>
      <p:pic>
        <p:nvPicPr>
          <p:cNvPr id="13" name="Picture 6" descr="vintage soda machine">
            <a:extLst>
              <a:ext uri="{FF2B5EF4-FFF2-40B4-BE49-F238E27FC236}">
                <a16:creationId xmlns:a16="http://schemas.microsoft.com/office/drawing/2014/main" id="{C0E53E6F-E4D1-C77F-C2A8-E3E10115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77" y="2754721"/>
            <a:ext cx="1737523" cy="28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1A590-0380-FA42-E2AD-102DD34E2793}"/>
              </a:ext>
            </a:extLst>
          </p:cNvPr>
          <p:cNvSpPr txBox="1"/>
          <p:nvPr/>
        </p:nvSpPr>
        <p:spPr bwMode="auto">
          <a:xfrm>
            <a:off x="6721478" y="5686451"/>
            <a:ext cx="1641796" cy="10772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378C3D-47F7-2E05-2A1A-03FF4C818D31}"/>
              </a:ext>
            </a:extLst>
          </p:cNvPr>
          <p:cNvSpPr/>
          <p:nvPr/>
        </p:nvSpPr>
        <p:spPr bwMode="auto">
          <a:xfrm>
            <a:off x="3066881" y="5978839"/>
            <a:ext cx="2273862" cy="457200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Up is Easy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63" y="2336785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7" y="5249063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3797889"/>
            <a:ext cx="3177706" cy="919401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use this asset in a rollup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91223-AA33-6E3E-9367-F3C3CF872474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B5556-C054-6116-D63B-89A20DCE6D8F}"/>
              </a:ext>
            </a:extLst>
          </p:cNvPr>
          <p:cNvSpPr txBox="1"/>
          <p:nvPr/>
        </p:nvSpPr>
        <p:spPr bwMode="auto">
          <a:xfrm>
            <a:off x="531484" y="2351836"/>
            <a:ext cx="141417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ZK-L2 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 flipV="1">
            <a:off x="5088081" y="2904565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1C6F1-7CEE-D2D3-D725-335CC9A4D662}"/>
              </a:ext>
            </a:extLst>
          </p:cNvPr>
          <p:cNvSpPr txBox="1"/>
          <p:nvPr/>
        </p:nvSpPr>
        <p:spPr bwMode="auto">
          <a:xfrm>
            <a:off x="4796844" y="3860625"/>
            <a:ext cx="30316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Contract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4659690" y="5490075"/>
            <a:ext cx="1459054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594443" y="2416273"/>
            <a:ext cx="141417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Minted</a:t>
            </a:r>
          </a:p>
        </p:txBody>
      </p:sp>
    </p:spTree>
    <p:extLst>
      <p:ext uri="{BB962C8B-B14F-4D97-AF65-F5344CB8AC3E}">
        <p14:creationId xmlns:p14="http://schemas.microsoft.com/office/powerpoint/2010/main" val="137567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30F-D5AC-5DFC-63AE-BC3ADD2A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Moving Assets Down is Quick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D615-475E-1189-74BA-5803D0B1E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4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DA7CCDDC-B8DF-9A43-3A08-96543BB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0" y="5027610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 Dollar clipart - Coin, Medal, Gold, transparent clip art">
            <a:extLst>
              <a:ext uri="{FF2B5EF4-FFF2-40B4-BE49-F238E27FC236}">
                <a16:creationId xmlns:a16="http://schemas.microsoft.com/office/drawing/2014/main" id="{605D5E9E-1ECF-8649-5169-2E6AB4FD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13" y="2477428"/>
            <a:ext cx="898383" cy="918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">
            <a:extLst>
              <a:ext uri="{FF2B5EF4-FFF2-40B4-BE49-F238E27FC236}">
                <a16:creationId xmlns:a16="http://schemas.microsoft.com/office/drawing/2014/main" id="{F293080B-E7FD-576C-FC33-416BF16C7015}"/>
              </a:ext>
            </a:extLst>
          </p:cNvPr>
          <p:cNvGrpSpPr>
            <a:grpSpLocks/>
          </p:cNvGrpSpPr>
          <p:nvPr/>
        </p:nvGrpSpPr>
        <p:grpSpPr bwMode="auto">
          <a:xfrm>
            <a:off x="1784257" y="5096663"/>
            <a:ext cx="1447800" cy="1295400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D3985C3A-92A2-423D-062A-7AFE23FFE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52FA3AC3-CF73-5B6E-1E37-DE57C6E3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3">
              <a:extLst>
                <a:ext uri="{FF2B5EF4-FFF2-40B4-BE49-F238E27FC236}">
                  <a16:creationId xmlns:a16="http://schemas.microsoft.com/office/drawing/2014/main" id="{407076BD-7F58-EFE0-617D-7CA5224C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4">
              <a:extLst>
                <a:ext uri="{FF2B5EF4-FFF2-40B4-BE49-F238E27FC236}">
                  <a16:creationId xmlns:a16="http://schemas.microsoft.com/office/drawing/2014/main" id="{7A669D4F-92C9-478D-FA18-029F955C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5">
              <a:extLst>
                <a:ext uri="{FF2B5EF4-FFF2-40B4-BE49-F238E27FC236}">
                  <a16:creationId xmlns:a16="http://schemas.microsoft.com/office/drawing/2014/main" id="{25316DE4-D58F-A4EB-2199-7BDC12B2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23CF2C2-B6E5-DB55-7912-56046822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92D53C50-511E-0173-7BC4-95042DC3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491D4CA4-157A-3CD4-F585-EB6C8C30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CAC489CC-253A-6A88-DABC-E5471D7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88F6728-D9B9-3480-E613-A45A64E25B88}"/>
              </a:ext>
            </a:extLst>
          </p:cNvPr>
          <p:cNvSpPr/>
          <p:nvPr/>
        </p:nvSpPr>
        <p:spPr bwMode="auto">
          <a:xfrm>
            <a:off x="878215" y="4002200"/>
            <a:ext cx="3177706" cy="510778"/>
          </a:xfrm>
          <a:prstGeom prst="wedgeRoundRectCallout">
            <a:avLst>
              <a:gd name="adj1" fmla="val 9173"/>
              <a:gd name="adj2" fmla="val 918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my asset now!</a:t>
            </a: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965FCB8C-159F-CC21-4DAE-8574A87B4ABB}"/>
              </a:ext>
            </a:extLst>
          </p:cNvPr>
          <p:cNvSpPr/>
          <p:nvPr/>
        </p:nvSpPr>
        <p:spPr bwMode="auto">
          <a:xfrm>
            <a:off x="4881282" y="3178242"/>
            <a:ext cx="1030663" cy="2496898"/>
          </a:xfrm>
          <a:prstGeom prst="curvedLef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0AAA0-D3A8-E091-E7E8-77FC6845BFA9}"/>
              </a:ext>
            </a:extLst>
          </p:cNvPr>
          <p:cNvSpPr txBox="1"/>
          <p:nvPr/>
        </p:nvSpPr>
        <p:spPr bwMode="auto">
          <a:xfrm>
            <a:off x="5262936" y="5325262"/>
            <a:ext cx="1846979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Unfrozen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7C5E1-A55F-0B61-BD11-33310529AD42}"/>
              </a:ext>
            </a:extLst>
          </p:cNvPr>
          <p:cNvSpPr txBox="1"/>
          <p:nvPr/>
        </p:nvSpPr>
        <p:spPr bwMode="auto">
          <a:xfrm>
            <a:off x="4813841" y="2405335"/>
            <a:ext cx="150554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3045D-6AD0-9282-5F51-68F49551E0C1}"/>
              </a:ext>
            </a:extLst>
          </p:cNvPr>
          <p:cNvSpPr txBox="1"/>
          <p:nvPr/>
        </p:nvSpPr>
        <p:spPr bwMode="auto">
          <a:xfrm>
            <a:off x="6037645" y="3328473"/>
            <a:ext cx="1806905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118CA1-B719-93F3-5140-96A238AE7A67}"/>
              </a:ext>
            </a:extLst>
          </p:cNvPr>
          <p:cNvSpPr txBox="1"/>
          <p:nvPr/>
        </p:nvSpPr>
        <p:spPr bwMode="auto">
          <a:xfrm>
            <a:off x="531484" y="5325263"/>
            <a:ext cx="63992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AAC59-B2AB-D44D-B440-951CE3E4B45D}"/>
              </a:ext>
            </a:extLst>
          </p:cNvPr>
          <p:cNvSpPr txBox="1"/>
          <p:nvPr/>
        </p:nvSpPr>
        <p:spPr bwMode="auto">
          <a:xfrm>
            <a:off x="531484" y="2351836"/>
            <a:ext cx="1414170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ZK-L2 </a:t>
            </a:r>
          </a:p>
        </p:txBody>
      </p:sp>
    </p:spTree>
    <p:extLst>
      <p:ext uri="{BB962C8B-B14F-4D97-AF65-F5344CB8AC3E}">
        <p14:creationId xmlns:p14="http://schemas.microsoft.com/office/powerpoint/2010/main" val="1122484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85045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cost / batch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8657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30D021-DC10-4A62-A32F-6D115B8C6F4B}"/>
              </a:ext>
            </a:extLst>
          </p:cNvPr>
          <p:cNvSpPr txBox="1"/>
          <p:nvPr/>
        </p:nvSpPr>
        <p:spPr bwMode="auto">
          <a:xfrm>
            <a:off x="631201" y="488877"/>
            <a:ext cx="22813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C4CD2-B420-4CCB-8B7B-061273D0EBD1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ED00E-35B3-4971-9FAF-4EBEF26D11FB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57BB5CF-C719-4DDC-9B10-3E3C3F135A3F}"/>
              </a:ext>
            </a:extLst>
          </p:cNvPr>
          <p:cNvSpPr txBox="1"/>
          <p:nvPr/>
        </p:nvSpPr>
        <p:spPr bwMode="auto">
          <a:xfrm>
            <a:off x="2414752" y="3971324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changes state root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61620-C8C0-497E-9CE3-0034BF02024C}"/>
              </a:ext>
            </a:extLst>
          </p:cNvPr>
          <p:cNvSpPr txBox="1"/>
          <p:nvPr/>
        </p:nvSpPr>
        <p:spPr bwMode="auto">
          <a:xfrm>
            <a:off x="2414752" y="5653490"/>
            <a:ext cx="42605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ZK proof is work</a:t>
            </a:r>
          </a:p>
        </p:txBody>
      </p:sp>
    </p:spTree>
    <p:extLst>
      <p:ext uri="{BB962C8B-B14F-4D97-AF65-F5344CB8AC3E}">
        <p14:creationId xmlns:p14="http://schemas.microsoft.com/office/powerpoint/2010/main" val="14674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FD838-A85E-DC02-4AFD-16C32746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44628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 Instant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43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8944AF-0E7D-41A5-84D2-98609D8090A3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B9016-77A9-4F58-87B0-F97DA4919D31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0123DBA-3B35-4A12-B481-046757FA0716}"/>
              </a:ext>
            </a:extLst>
          </p:cNvPr>
          <p:cNvSpPr txBox="1"/>
          <p:nvPr/>
        </p:nvSpPr>
        <p:spPr bwMode="auto">
          <a:xfrm>
            <a:off x="2312967" y="3971324"/>
            <a:ext cx="41056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time for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7118E-FEBC-4CD7-A098-E9BD6F172DC4}"/>
              </a:ext>
            </a:extLst>
          </p:cNvPr>
          <p:cNvSpPr txBox="1"/>
          <p:nvPr/>
        </p:nvSpPr>
        <p:spPr bwMode="auto">
          <a:xfrm>
            <a:off x="2312967" y="5653490"/>
            <a:ext cx="46586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Fast: just wait for next batch</a:t>
            </a:r>
          </a:p>
        </p:txBody>
      </p:sp>
    </p:spTree>
    <p:extLst>
      <p:ext uri="{BB962C8B-B14F-4D97-AF65-F5344CB8AC3E}">
        <p14:creationId xmlns:p14="http://schemas.microsoft.com/office/powerpoint/2010/main" val="12791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6305B-080C-899D-76BD-9300F62D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36849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037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1DF429-3A62-4B10-9A0C-71EC8C10430A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78FA7-823C-4E13-AC40-92217242FB6C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04D7679-25CA-4ACE-84AC-DEEA8235BFC5}"/>
              </a:ext>
            </a:extLst>
          </p:cNvPr>
          <p:cNvSpPr txBox="1"/>
          <p:nvPr/>
        </p:nvSpPr>
        <p:spPr bwMode="auto">
          <a:xfrm>
            <a:off x="2562045" y="3995049"/>
            <a:ext cx="34451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Low: nothing special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190D0-19AD-4E15-85CD-625F88680DB4}"/>
              </a:ext>
            </a:extLst>
          </p:cNvPr>
          <p:cNvSpPr txBox="1"/>
          <p:nvPr/>
        </p:nvSpPr>
        <p:spPr bwMode="auto">
          <a:xfrm>
            <a:off x="2562045" y="5677215"/>
            <a:ext cx="45432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High: complex, untried tech</a:t>
            </a:r>
          </a:p>
        </p:txBody>
      </p:sp>
    </p:spTree>
    <p:extLst>
      <p:ext uri="{BB962C8B-B14F-4D97-AF65-F5344CB8AC3E}">
        <p14:creationId xmlns:p14="http://schemas.microsoft.com/office/powerpoint/2010/main" val="6429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93A5B-D610-DD40-AE5E-FFBB05F4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76907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94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8B1FCA-0481-4541-A2A0-DED501ED5415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3E682-35D5-497C-BD80-FD8F92299FE1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EB66312-3EB3-44AA-A972-7B730ED14EDE}"/>
              </a:ext>
            </a:extLst>
          </p:cNvPr>
          <p:cNvSpPr txBox="1"/>
          <p:nvPr/>
        </p:nvSpPr>
        <p:spPr bwMode="auto">
          <a:xfrm>
            <a:off x="2130637" y="3995049"/>
            <a:ext cx="620714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rollups almost ready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E30A7-D77E-4860-BC8F-24C6749E47BF}"/>
              </a:ext>
            </a:extLst>
          </p:cNvPr>
          <p:cNvSpPr txBox="1"/>
          <p:nvPr/>
        </p:nvSpPr>
        <p:spPr bwMode="auto">
          <a:xfrm>
            <a:off x="2130637" y="5677215"/>
            <a:ext cx="59234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ZK is still research</a:t>
            </a:r>
          </a:p>
        </p:txBody>
      </p:sp>
    </p:spTree>
    <p:extLst>
      <p:ext uri="{BB962C8B-B14F-4D97-AF65-F5344CB8AC3E}">
        <p14:creationId xmlns:p14="http://schemas.microsoft.com/office/powerpoint/2010/main" val="31193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Side-Chains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85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4C819E-B8FF-12CA-FDE2-A6B95D63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67147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On-chain gas costs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345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6599B2-E377-418D-BCFE-FBB31EB93119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ADC99-AC61-4D87-B3A3-DE27D27744EA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5891786-52E6-4624-AF21-970C3C8C2D8A}"/>
              </a:ext>
            </a:extLst>
          </p:cNvPr>
          <p:cNvSpPr txBox="1"/>
          <p:nvPr/>
        </p:nvSpPr>
        <p:spPr bwMode="auto">
          <a:xfrm>
            <a:off x="2273343" y="3995049"/>
            <a:ext cx="514435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Higher: need to store more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CDDF9-82DC-43AD-85C9-1FE0C5A601EC}"/>
              </a:ext>
            </a:extLst>
          </p:cNvPr>
          <p:cNvSpPr txBox="1"/>
          <p:nvPr/>
        </p:nvSpPr>
        <p:spPr bwMode="auto">
          <a:xfrm>
            <a:off x="2273343" y="5677215"/>
            <a:ext cx="56380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Lower: heavy lifting done off-chain</a:t>
            </a:r>
          </a:p>
        </p:txBody>
      </p:sp>
    </p:spTree>
    <p:extLst>
      <p:ext uri="{BB962C8B-B14F-4D97-AF65-F5344CB8AC3E}">
        <p14:creationId xmlns:p14="http://schemas.microsoft.com/office/powerpoint/2010/main" val="33035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BFBFE-0CBF-C33C-F578-4BAF3453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Comparison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85870"/>
              </p:ext>
            </p:extLst>
          </p:nvPr>
        </p:nvGraphicFramePr>
        <p:xfrm>
          <a:off x="1104900" y="1945640"/>
          <a:ext cx="6934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Off-chain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95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1A27DB-48CB-48C0-B7A3-BDB68E28823C}"/>
              </a:ext>
            </a:extLst>
          </p:cNvPr>
          <p:cNvSpPr txBox="1"/>
          <p:nvPr/>
        </p:nvSpPr>
        <p:spPr bwMode="auto">
          <a:xfrm>
            <a:off x="1632237" y="3130241"/>
            <a:ext cx="19607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Optimistic: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E371C78-992D-47EC-972A-497883BC53A6}"/>
              </a:ext>
            </a:extLst>
          </p:cNvPr>
          <p:cNvSpPr txBox="1"/>
          <p:nvPr/>
        </p:nvSpPr>
        <p:spPr bwMode="auto">
          <a:xfrm>
            <a:off x="2273343" y="3995049"/>
            <a:ext cx="64822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Lower, but must still replay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D47B6-480E-4E61-85AD-FFF5D554F508}"/>
              </a:ext>
            </a:extLst>
          </p:cNvPr>
          <p:cNvSpPr txBox="1"/>
          <p:nvPr/>
        </p:nvSpPr>
        <p:spPr bwMode="auto">
          <a:xfrm>
            <a:off x="2326097" y="5677215"/>
            <a:ext cx="54563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Higher, ~1000 slower than replay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E29D2-A451-498E-BE8C-CC12F710168F}"/>
              </a:ext>
            </a:extLst>
          </p:cNvPr>
          <p:cNvSpPr txBox="1"/>
          <p:nvPr/>
        </p:nvSpPr>
        <p:spPr bwMode="auto">
          <a:xfrm>
            <a:off x="1632237" y="4812407"/>
            <a:ext cx="17011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Proof:</a:t>
            </a:r>
          </a:p>
        </p:txBody>
      </p:sp>
    </p:spTree>
    <p:extLst>
      <p:ext uri="{BB962C8B-B14F-4D97-AF65-F5344CB8AC3E}">
        <p14:creationId xmlns:p14="http://schemas.microsoft.com/office/powerpoint/2010/main" val="1918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A1962B-F05E-3E67-B9FB-2FFD1991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54B5-BFEC-47AD-8BB1-AA3991D7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4BD36F-1F80-47EC-9BD7-788A98B73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46546"/>
              </p:ext>
            </p:extLst>
          </p:nvPr>
        </p:nvGraphicFramePr>
        <p:xfrm>
          <a:off x="1104900" y="1945640"/>
          <a:ext cx="6934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49260385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57911337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388972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 Rollups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cost / batch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86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 Instant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7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0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On-chain gas costs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Off-chain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9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94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620AC-A4BD-4FC8-B27D-5A41F8E9C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Sharding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(simplified)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B59-FD96-4A5A-A609-D11FB2FDC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59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113334" y="1856776"/>
            <a:ext cx="5979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txn competes with every other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13334" y="3547275"/>
            <a:ext cx="4676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going off-chain …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113334" y="2706192"/>
            <a:ext cx="37240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combined data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3334" y="4388358"/>
            <a:ext cx="3223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more chains!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3334" y="5301159"/>
            <a:ext cx="6885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break up blockchain and divide work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9554" y="750986"/>
            <a:ext cx="36984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Congestion Problem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5186995" y="136208"/>
            <a:ext cx="2237551" cy="1328023"/>
          </a:xfrm>
          <a:prstGeom prst="wedgeRoundRectCallout">
            <a:avLst>
              <a:gd name="adj1" fmla="val -56179"/>
              <a:gd name="adj2" fmla="val 904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beacon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ular Callout 16">
            <a:extLst>
              <a:ext uri="{FF2B5EF4-FFF2-40B4-BE49-F238E27FC236}">
                <a16:creationId xmlns:a16="http://schemas.microsoft.com/office/drawing/2014/main" id="{5123E784-E586-4855-8DAA-918F31B83581}"/>
              </a:ext>
            </a:extLst>
          </p:cNvPr>
          <p:cNvSpPr/>
          <p:nvPr/>
        </p:nvSpPr>
        <p:spPr bwMode="auto">
          <a:xfrm>
            <a:off x="6220649" y="1187285"/>
            <a:ext cx="2237551" cy="1328023"/>
          </a:xfrm>
          <a:prstGeom prst="wedgeRoundRectCallout">
            <a:avLst>
              <a:gd name="adj1" fmla="val -91937"/>
              <a:gd name="adj2" fmla="val 1696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lightly loaded because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1906131" y="3168016"/>
            <a:ext cx="173957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chain</a:t>
            </a:r>
          </a:p>
        </p:txBody>
      </p:sp>
      <p:sp>
        <p:nvSpPr>
          <p:cNvPr id="91" name="Rounded Rectangular Callout 16">
            <a:extLst>
              <a:ext uri="{FF2B5EF4-FFF2-40B4-BE49-F238E27FC236}">
                <a16:creationId xmlns:a16="http://schemas.microsoft.com/office/drawing/2014/main" id="{BBD34C6B-F249-4E3F-A078-923A52F9D6A0}"/>
              </a:ext>
            </a:extLst>
          </p:cNvPr>
          <p:cNvSpPr/>
          <p:nvPr/>
        </p:nvSpPr>
        <p:spPr bwMode="auto">
          <a:xfrm>
            <a:off x="6686132" y="2418288"/>
            <a:ext cx="2237551" cy="1328023"/>
          </a:xfrm>
          <a:prstGeom prst="wedgeRoundRectCallout">
            <a:avLst>
              <a:gd name="adj1" fmla="val -117478"/>
              <a:gd name="adj2" fmla="val -5652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used mostly for coordination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3865990" y="3437410"/>
            <a:ext cx="2762234" cy="1213235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34AB74-CD0A-4CC9-A629-51093BE843B4}"/>
              </a:ext>
            </a:extLst>
          </p:cNvPr>
          <p:cNvGrpSpPr/>
          <p:nvPr/>
        </p:nvGrpSpPr>
        <p:grpSpPr>
          <a:xfrm>
            <a:off x="2101190" y="3939829"/>
            <a:ext cx="3529599" cy="1550279"/>
            <a:chOff x="519221" y="2019755"/>
            <a:chExt cx="9677400" cy="4250531"/>
          </a:xfrm>
        </p:grpSpPr>
        <p:sp>
          <p:nvSpPr>
            <p:cNvPr id="33" name="Vertical Scroll 25">
              <a:extLst>
                <a:ext uri="{FF2B5EF4-FFF2-40B4-BE49-F238E27FC236}">
                  <a16:creationId xmlns:a16="http://schemas.microsoft.com/office/drawing/2014/main" id="{6E196956-A6CA-4414-AFB3-8B73593B3F5E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11">
              <a:extLst>
                <a:ext uri="{FF2B5EF4-FFF2-40B4-BE49-F238E27FC236}">
                  <a16:creationId xmlns:a16="http://schemas.microsoft.com/office/drawing/2014/main" id="{5AD5D1A9-29C4-457E-857B-1432F1CEBB5F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Right Arrow 51">
              <a:extLst>
                <a:ext uri="{FF2B5EF4-FFF2-40B4-BE49-F238E27FC236}">
                  <a16:creationId xmlns:a16="http://schemas.microsoft.com/office/drawing/2014/main" id="{35D9E0E1-30D9-4102-84EA-3DDACCC64FA6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Vertical Scroll 53">
              <a:extLst>
                <a:ext uri="{FF2B5EF4-FFF2-40B4-BE49-F238E27FC236}">
                  <a16:creationId xmlns:a16="http://schemas.microsoft.com/office/drawing/2014/main" id="{D61F4A6C-5C1E-4378-BE43-0D8B65F881B9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Vertical Scroll 63">
              <a:extLst>
                <a:ext uri="{FF2B5EF4-FFF2-40B4-BE49-F238E27FC236}">
                  <a16:creationId xmlns:a16="http://schemas.microsoft.com/office/drawing/2014/main" id="{173BDCA7-150B-4CF3-8B0C-BE7A2C7853B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Rounded Rectangular Callout 16">
            <a:extLst>
              <a:ext uri="{FF2B5EF4-FFF2-40B4-BE49-F238E27FC236}">
                <a16:creationId xmlns:a16="http://schemas.microsoft.com/office/drawing/2014/main" id="{2B6DFE08-C605-4633-94C6-09F3A4ED5875}"/>
              </a:ext>
            </a:extLst>
          </p:cNvPr>
          <p:cNvSpPr/>
          <p:nvPr/>
        </p:nvSpPr>
        <p:spPr bwMode="auto">
          <a:xfrm>
            <a:off x="6777587" y="4698616"/>
            <a:ext cx="1456229" cy="340519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k …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1906131" y="3168016"/>
            <a:ext cx="173957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chain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85876F-A94E-4D5A-9E98-AFDFB3443ED2}"/>
              </a:ext>
            </a:extLst>
          </p:cNvPr>
          <p:cNvGrpSpPr/>
          <p:nvPr/>
        </p:nvGrpSpPr>
        <p:grpSpPr>
          <a:xfrm>
            <a:off x="1366709" y="4257998"/>
            <a:ext cx="3995611" cy="1754962"/>
            <a:chOff x="519221" y="2019755"/>
            <a:chExt cx="9677400" cy="4250531"/>
          </a:xfrm>
        </p:grpSpPr>
        <p:sp>
          <p:nvSpPr>
            <p:cNvPr id="22" name="Vertical Scroll 25">
              <a:extLst>
                <a:ext uri="{FF2B5EF4-FFF2-40B4-BE49-F238E27FC236}">
                  <a16:creationId xmlns:a16="http://schemas.microsoft.com/office/drawing/2014/main" id="{91527C58-79AA-4DB0-B49B-FD38AEBC8FE4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Arrow 11">
              <a:extLst>
                <a:ext uri="{FF2B5EF4-FFF2-40B4-BE49-F238E27FC236}">
                  <a16:creationId xmlns:a16="http://schemas.microsoft.com/office/drawing/2014/main" id="{F8B4504F-A5B0-4164-B94B-8AC5E4A2AE00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Right Arrow 51">
              <a:extLst>
                <a:ext uri="{FF2B5EF4-FFF2-40B4-BE49-F238E27FC236}">
                  <a16:creationId xmlns:a16="http://schemas.microsoft.com/office/drawing/2014/main" id="{ECFD7FB1-29D2-4E19-8611-50BD7C505395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Vertical Scroll 53">
              <a:extLst>
                <a:ext uri="{FF2B5EF4-FFF2-40B4-BE49-F238E27FC236}">
                  <a16:creationId xmlns:a16="http://schemas.microsoft.com/office/drawing/2014/main" id="{6787AE12-D6AD-437E-810F-11D274C00E74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Vertical Scroll 63">
              <a:extLst>
                <a:ext uri="{FF2B5EF4-FFF2-40B4-BE49-F238E27FC236}">
                  <a16:creationId xmlns:a16="http://schemas.microsoft.com/office/drawing/2014/main" id="{C2F7DCA5-627C-4CF4-B95B-7737EC63701A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675836EB-05DF-4BF8-917A-C2512DCBC7D7}"/>
              </a:ext>
            </a:extLst>
          </p:cNvPr>
          <p:cNvSpPr/>
          <p:nvPr/>
        </p:nvSpPr>
        <p:spPr bwMode="auto">
          <a:xfrm>
            <a:off x="6236726" y="4948301"/>
            <a:ext cx="1681722" cy="442674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EEC0FE89-2426-4C4D-B656-4354F678596F}"/>
              </a:ext>
            </a:extLst>
          </p:cNvPr>
          <p:cNvSpPr/>
          <p:nvPr/>
        </p:nvSpPr>
        <p:spPr bwMode="auto">
          <a:xfrm>
            <a:off x="5694125" y="5249875"/>
            <a:ext cx="1984013" cy="510778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64BD7DE8-B370-42A7-9876-87D68097C3DE}"/>
              </a:ext>
            </a:extLst>
          </p:cNvPr>
          <p:cNvSpPr/>
          <p:nvPr/>
        </p:nvSpPr>
        <p:spPr bwMode="auto">
          <a:xfrm>
            <a:off x="7011299" y="4345541"/>
            <a:ext cx="1333678" cy="340519"/>
          </a:xfrm>
          <a:prstGeom prst="wedgeRoundRectCallout">
            <a:avLst>
              <a:gd name="adj1" fmla="val -84471"/>
              <a:gd name="adj2" fmla="val -137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Shard 64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16">
            <a:extLst>
              <a:ext uri="{FF2B5EF4-FFF2-40B4-BE49-F238E27FC236}">
                <a16:creationId xmlns:a16="http://schemas.microsoft.com/office/drawing/2014/main" id="{E0F4D436-C21A-41D0-A805-964AADBCD17D}"/>
              </a:ext>
            </a:extLst>
          </p:cNvPr>
          <p:cNvSpPr/>
          <p:nvPr/>
        </p:nvSpPr>
        <p:spPr bwMode="auto">
          <a:xfrm>
            <a:off x="4900025" y="1215703"/>
            <a:ext cx="3610766" cy="919401"/>
          </a:xfrm>
          <a:prstGeom prst="wedgeRoundRectCallout">
            <a:avLst>
              <a:gd name="adj1" fmla="val -22899"/>
              <a:gd name="adj2" fmla="val 1587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Chains have Independent States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9" grpId="0" animBg="1"/>
      <p:bldP spid="30" grpId="0" animBg="1"/>
      <p:bldP spid="3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3">
            <a:extLst>
              <a:ext uri="{FF2B5EF4-FFF2-40B4-BE49-F238E27FC236}">
                <a16:creationId xmlns:a16="http://schemas.microsoft.com/office/drawing/2014/main" id="{869E3810-3D74-E905-1AD4-A2CDB771DA58}"/>
              </a:ext>
            </a:extLst>
          </p:cNvPr>
          <p:cNvSpPr/>
          <p:nvPr/>
        </p:nvSpPr>
        <p:spPr bwMode="auto">
          <a:xfrm>
            <a:off x="1497806" y="5369638"/>
            <a:ext cx="732554" cy="353004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54C3A0-E9AF-2A5B-243E-0B6FCA9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3280329" y="4594822"/>
            <a:ext cx="3481871" cy="1529316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336F0EE-B295-40F2-8637-690D4AEBED38}"/>
              </a:ext>
            </a:extLst>
          </p:cNvPr>
          <p:cNvSpPr txBox="1"/>
          <p:nvPr/>
        </p:nvSpPr>
        <p:spPr bwMode="auto">
          <a:xfrm>
            <a:off x="414502" y="1176185"/>
            <a:ext cx="48237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randomly to shards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357B44-D37D-409D-B3BF-A1AFA3904C1C}"/>
              </a:ext>
            </a:extLst>
          </p:cNvPr>
          <p:cNvSpPr txBox="1"/>
          <p:nvPr/>
        </p:nvSpPr>
        <p:spPr bwMode="auto">
          <a:xfrm>
            <a:off x="6964526" y="5270150"/>
            <a:ext cx="10823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1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701777-AB78-4182-BB79-CAFCBA19EB2C}"/>
              </a:ext>
            </a:extLst>
          </p:cNvPr>
          <p:cNvGrpSpPr/>
          <p:nvPr/>
        </p:nvGrpSpPr>
        <p:grpSpPr>
          <a:xfrm>
            <a:off x="3280329" y="2844575"/>
            <a:ext cx="3481871" cy="1529316"/>
            <a:chOff x="519221" y="2019755"/>
            <a:chExt cx="9677400" cy="4250531"/>
          </a:xfrm>
        </p:grpSpPr>
        <p:sp>
          <p:nvSpPr>
            <p:cNvPr id="86" name="Vertical Scroll 25">
              <a:extLst>
                <a:ext uri="{FF2B5EF4-FFF2-40B4-BE49-F238E27FC236}">
                  <a16:creationId xmlns:a16="http://schemas.microsoft.com/office/drawing/2014/main" id="{EC8E0ED3-C22D-4620-9AE5-243E7CEA7A6C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ight Arrow 11">
              <a:extLst>
                <a:ext uri="{FF2B5EF4-FFF2-40B4-BE49-F238E27FC236}">
                  <a16:creationId xmlns:a16="http://schemas.microsoft.com/office/drawing/2014/main" id="{CE132053-E354-4C11-BC37-C37B9BD0F279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Right Arrow 51">
              <a:extLst>
                <a:ext uri="{FF2B5EF4-FFF2-40B4-BE49-F238E27FC236}">
                  <a16:creationId xmlns:a16="http://schemas.microsoft.com/office/drawing/2014/main" id="{E53D8892-EF79-4596-AE9B-8AEC9E847F0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9" name="Vertical Scroll 53">
              <a:extLst>
                <a:ext uri="{FF2B5EF4-FFF2-40B4-BE49-F238E27FC236}">
                  <a16:creationId xmlns:a16="http://schemas.microsoft.com/office/drawing/2014/main" id="{B1463E7E-1069-4C9D-A0DD-0024E74AD66E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Vertical Scroll 63">
              <a:extLst>
                <a:ext uri="{FF2B5EF4-FFF2-40B4-BE49-F238E27FC236}">
                  <a16:creationId xmlns:a16="http://schemas.microsoft.com/office/drawing/2014/main" id="{1958597F-C2CC-49C3-82D1-8DF64F73AF9E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1CB6A6D-1E95-4004-96D6-A487C42FCFB9}"/>
              </a:ext>
            </a:extLst>
          </p:cNvPr>
          <p:cNvSpPr txBox="1"/>
          <p:nvPr/>
        </p:nvSpPr>
        <p:spPr bwMode="auto">
          <a:xfrm>
            <a:off x="6767687" y="3400474"/>
            <a:ext cx="122501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64</a:t>
            </a:r>
          </a:p>
        </p:txBody>
      </p:sp>
      <p:grpSp>
        <p:nvGrpSpPr>
          <p:cNvPr id="92" name="Group 50">
            <a:extLst>
              <a:ext uri="{FF2B5EF4-FFF2-40B4-BE49-F238E27FC236}">
                <a16:creationId xmlns:a16="http://schemas.microsoft.com/office/drawing/2014/main" id="{7FC7B929-E791-4E59-9F2B-B8849CF3286A}"/>
              </a:ext>
            </a:extLst>
          </p:cNvPr>
          <p:cNvGrpSpPr>
            <a:grpSpLocks/>
          </p:cNvGrpSpPr>
          <p:nvPr/>
        </p:nvGrpSpPr>
        <p:grpSpPr bwMode="auto">
          <a:xfrm>
            <a:off x="2230360" y="476860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892A5CD5-3E6B-47F7-A68F-6B186F8F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344986B3-B044-4A2B-B5BB-DADCFEF3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81D37CB3-A09E-4B10-9A92-1578A262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6F3FD66E-6A0A-4706-8ACB-AE591F0B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3E59759F-8E63-446B-A291-9F9BCAF2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F0C1D8E7-953B-4A56-907D-16571047A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20306902-3498-4D22-AEC2-D0C988ED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5AE01047-5D40-4FC1-B92A-159DBD72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B0E57537-9F6C-4DA4-89DF-0DCEE9F6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50">
            <a:extLst>
              <a:ext uri="{FF2B5EF4-FFF2-40B4-BE49-F238E27FC236}">
                <a16:creationId xmlns:a16="http://schemas.microsoft.com/office/drawing/2014/main" id="{7732F7DD-FFBF-4419-9964-7DC802C061F2}"/>
              </a:ext>
            </a:extLst>
          </p:cNvPr>
          <p:cNvGrpSpPr>
            <a:grpSpLocks/>
          </p:cNvGrpSpPr>
          <p:nvPr/>
        </p:nvGrpSpPr>
        <p:grpSpPr bwMode="auto">
          <a:xfrm>
            <a:off x="1332353" y="290378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3B319309-5B52-43D5-B3F9-30BC8F74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B5E32E0-9C32-4AB4-B2A1-8DBB254A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E89D6746-5806-4B38-8D08-F16E51C9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633802CB-6EBF-460F-9A4E-4DBB873D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B7CD5705-907B-4A8A-B66F-44B4D63DC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F30958DC-5A06-462C-B215-875AC6332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9B685FBA-6113-424C-97F0-2E98B6AD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9A6564A9-361C-419D-93DA-E63285B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F4B14260-67DB-4812-AD6D-9C0B7D2FF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" name="Group 50">
            <a:extLst>
              <a:ext uri="{FF2B5EF4-FFF2-40B4-BE49-F238E27FC236}">
                <a16:creationId xmlns:a16="http://schemas.microsoft.com/office/drawing/2014/main" id="{78D6E542-6DA8-4815-8024-849B8C9E7039}"/>
              </a:ext>
            </a:extLst>
          </p:cNvPr>
          <p:cNvGrpSpPr>
            <a:grpSpLocks/>
          </p:cNvGrpSpPr>
          <p:nvPr/>
        </p:nvGrpSpPr>
        <p:grpSpPr bwMode="auto">
          <a:xfrm>
            <a:off x="1035336" y="5572969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70A9661D-863E-4C46-808B-77535D3F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03E4C2ED-852E-4B63-ADA6-850255B9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1DB24D9D-38E5-4F70-9DC1-7DBB1AC6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EC068610-93EC-4F74-B85D-56A7141F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07AAA4F8-7EEE-429A-ACB0-30E9B3A1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F9FA5C8C-BAB1-48ED-8046-22A07A78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DE01B3F7-F4E7-45B0-950B-C9E5DF5A5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138AA85-5795-4C98-8265-8FB2D5AC2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24CD7756-8B46-40C9-BD0E-ABBC6A72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0459DCE5-50FF-464A-8074-5DB91C3549E2}"/>
              </a:ext>
            </a:extLst>
          </p:cNvPr>
          <p:cNvGrpSpPr>
            <a:grpSpLocks/>
          </p:cNvGrpSpPr>
          <p:nvPr/>
        </p:nvGrpSpPr>
        <p:grpSpPr bwMode="auto">
          <a:xfrm>
            <a:off x="2087652" y="35409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C71FEB66-31ED-4D58-971B-583A24D0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8F8B4D59-9DE8-4132-9B05-631DE52E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A3EA613A-62E8-40FA-830F-54C9EDCC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63326E73-3B37-49DA-B9EE-A55223490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46D58769-02B1-4211-9112-3C264E67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42F10900-4BF1-4BE1-AAAE-3E3C8F05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A9F91971-F0E8-43C1-A20B-F15BFF12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51A8EADB-7F30-477D-BF92-DCF0CE3D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AEA192B2-7150-4B99-A94C-A3C04C24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E28A8BCE-6B50-4E97-8287-7A522D13BA39}"/>
              </a:ext>
            </a:extLst>
          </p:cNvPr>
          <p:cNvGrpSpPr>
            <a:grpSpLocks/>
          </p:cNvGrpSpPr>
          <p:nvPr/>
        </p:nvGrpSpPr>
        <p:grpSpPr bwMode="auto">
          <a:xfrm>
            <a:off x="1347207" y="3721483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134B7FF0-3337-4C83-8415-A297E8E9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C73B0EC8-4EF1-4E0D-B89A-4829995B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0B8EAB1B-4B43-4FAC-BE09-31B7BF5D4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C34801FF-8DC8-4608-96FD-52AD19F5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942895CD-5B46-4740-8EFA-B4C3E6EF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FC08F768-8BC9-424C-BB17-F577628C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9CAB8787-217D-4EC1-8270-84714409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2B46224C-F7D6-492E-A41A-66221C53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E4976438-B973-497F-9AC3-EB4AB203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4" name="Group 50">
            <a:extLst>
              <a:ext uri="{FF2B5EF4-FFF2-40B4-BE49-F238E27FC236}">
                <a16:creationId xmlns:a16="http://schemas.microsoft.com/office/drawing/2014/main" id="{7C894F94-BB51-46EC-ADF4-4353EE843164}"/>
              </a:ext>
            </a:extLst>
          </p:cNvPr>
          <p:cNvGrpSpPr>
            <a:grpSpLocks/>
          </p:cNvGrpSpPr>
          <p:nvPr/>
        </p:nvGrpSpPr>
        <p:grpSpPr bwMode="auto">
          <a:xfrm>
            <a:off x="1848224" y="57673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D841953E-2C12-47FA-AA0C-FE2B9C54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52">
              <a:extLst>
                <a:ext uri="{FF2B5EF4-FFF2-40B4-BE49-F238E27FC236}">
                  <a16:creationId xmlns:a16="http://schemas.microsoft.com/office/drawing/2014/main" id="{3832D7B3-C3D6-448F-9837-CA329CEA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53">
              <a:extLst>
                <a:ext uri="{FF2B5EF4-FFF2-40B4-BE49-F238E27FC236}">
                  <a16:creationId xmlns:a16="http://schemas.microsoft.com/office/drawing/2014/main" id="{75CF3FF9-8037-47BE-87A9-E2E0295A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54">
              <a:extLst>
                <a:ext uri="{FF2B5EF4-FFF2-40B4-BE49-F238E27FC236}">
                  <a16:creationId xmlns:a16="http://schemas.microsoft.com/office/drawing/2014/main" id="{3AC4FD6B-D2FD-45B0-86B0-B956AD05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55">
              <a:extLst>
                <a:ext uri="{FF2B5EF4-FFF2-40B4-BE49-F238E27FC236}">
                  <a16:creationId xmlns:a16="http://schemas.microsoft.com/office/drawing/2014/main" id="{DB36109D-7F38-4284-B347-1B0C957B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56">
              <a:extLst>
                <a:ext uri="{FF2B5EF4-FFF2-40B4-BE49-F238E27FC236}">
                  <a16:creationId xmlns:a16="http://schemas.microsoft.com/office/drawing/2014/main" id="{8FBAB8A4-0243-434C-BC54-873332B36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57">
              <a:extLst>
                <a:ext uri="{FF2B5EF4-FFF2-40B4-BE49-F238E27FC236}">
                  <a16:creationId xmlns:a16="http://schemas.microsoft.com/office/drawing/2014/main" id="{E9FEBDDE-040C-45B6-9332-C364F19C7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58">
              <a:extLst>
                <a:ext uri="{FF2B5EF4-FFF2-40B4-BE49-F238E27FC236}">
                  <a16:creationId xmlns:a16="http://schemas.microsoft.com/office/drawing/2014/main" id="{EC072D6B-DB93-4F20-BC0E-9497FD81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51602AAC-0BB1-4DDF-A6E2-4E773E26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1134C9-8CBF-720A-DF29-BC5324EBC134}"/>
              </a:ext>
            </a:extLst>
          </p:cNvPr>
          <p:cNvGrpSpPr/>
          <p:nvPr/>
        </p:nvGrpSpPr>
        <p:grpSpPr>
          <a:xfrm>
            <a:off x="1901782" y="2627495"/>
            <a:ext cx="1225506" cy="1048905"/>
            <a:chOff x="777868" y="4594822"/>
            <a:chExt cx="1225506" cy="1048905"/>
          </a:xfrm>
        </p:grpSpPr>
        <p:sp>
          <p:nvSpPr>
            <p:cNvPr id="4" name="Freeform 73">
              <a:extLst>
                <a:ext uri="{FF2B5EF4-FFF2-40B4-BE49-F238E27FC236}">
                  <a16:creationId xmlns:a16="http://schemas.microsoft.com/office/drawing/2014/main" id="{B5D4160D-29E8-3810-8B8D-14E53123284A}"/>
                </a:ext>
              </a:extLst>
            </p:cNvPr>
            <p:cNvSpPr/>
            <p:nvPr/>
          </p:nvSpPr>
          <p:spPr bwMode="auto">
            <a:xfrm>
              <a:off x="777868" y="4594822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84" name="Group 50">
              <a:extLst>
                <a:ext uri="{FF2B5EF4-FFF2-40B4-BE49-F238E27FC236}">
                  <a16:creationId xmlns:a16="http://schemas.microsoft.com/office/drawing/2014/main" id="{8250F46B-F458-4890-8C18-EBA3E6DF0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621" y="4886106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id="{1C7F1E4C-C853-46DF-9B8D-0BBF4EF0D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0650C65D-228E-479D-9FD4-21F504458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id="{0EB1D48E-0005-4882-ACF1-C44288B42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id="{9237AE63-EC97-4717-BB12-03E17AD88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id="{B459E814-8B7B-40D9-9AA6-D82E9B77B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F34C9DA1-5CA4-4D0D-BACA-18C024A2D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9762B99A-4196-4B2F-BBA7-958FBE191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70BAA205-E1A0-4CE6-8746-650C6E77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6496641E-2B0B-42EE-982A-9325ED17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D6285C9B-9831-4C41-8553-F6A2874E40D8}"/>
              </a:ext>
            </a:extLst>
          </p:cNvPr>
          <p:cNvSpPr txBox="1"/>
          <p:nvPr/>
        </p:nvSpPr>
        <p:spPr bwMode="auto">
          <a:xfrm>
            <a:off x="5994711" y="2009658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317B06-1BA4-3E5F-DDE4-99D39633010F}"/>
              </a:ext>
            </a:extLst>
          </p:cNvPr>
          <p:cNvGrpSpPr/>
          <p:nvPr/>
        </p:nvGrpSpPr>
        <p:grpSpPr>
          <a:xfrm>
            <a:off x="268744" y="2908347"/>
            <a:ext cx="1248140" cy="949839"/>
            <a:chOff x="1845965" y="4536934"/>
            <a:chExt cx="1248140" cy="949839"/>
          </a:xfrm>
        </p:grpSpPr>
        <p:grpSp>
          <p:nvGrpSpPr>
            <p:cNvPr id="194" name="Group 50">
              <a:extLst>
                <a:ext uri="{FF2B5EF4-FFF2-40B4-BE49-F238E27FC236}">
                  <a16:creationId xmlns:a16="http://schemas.microsoft.com/office/drawing/2014/main" id="{0E396E8F-8A41-43DD-8D87-E7CE3FF67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352" y="472915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5" name="Freeform 51">
                <a:extLst>
                  <a:ext uri="{FF2B5EF4-FFF2-40B4-BE49-F238E27FC236}">
                    <a16:creationId xmlns:a16="http://schemas.microsoft.com/office/drawing/2014/main" id="{8671C1ED-FD3F-4F1E-8AC0-E5A15F72D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52">
                <a:extLst>
                  <a:ext uri="{FF2B5EF4-FFF2-40B4-BE49-F238E27FC236}">
                    <a16:creationId xmlns:a16="http://schemas.microsoft.com/office/drawing/2014/main" id="{A9621B2D-8A52-431B-9448-A11D03D3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53">
                <a:extLst>
                  <a:ext uri="{FF2B5EF4-FFF2-40B4-BE49-F238E27FC236}">
                    <a16:creationId xmlns:a16="http://schemas.microsoft.com/office/drawing/2014/main" id="{10A378D1-A7FA-4A31-9206-747069D75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54">
                <a:extLst>
                  <a:ext uri="{FF2B5EF4-FFF2-40B4-BE49-F238E27FC236}">
                    <a16:creationId xmlns:a16="http://schemas.microsoft.com/office/drawing/2014/main" id="{4428DCE9-C8EF-4215-AE1B-8A4553CCE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55">
                <a:extLst>
                  <a:ext uri="{FF2B5EF4-FFF2-40B4-BE49-F238E27FC236}">
                    <a16:creationId xmlns:a16="http://schemas.microsoft.com/office/drawing/2014/main" id="{C3E43B66-AF66-4F48-99F6-956C7F15D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56">
                <a:extLst>
                  <a:ext uri="{FF2B5EF4-FFF2-40B4-BE49-F238E27FC236}">
                    <a16:creationId xmlns:a16="http://schemas.microsoft.com/office/drawing/2014/main" id="{A4E14060-00C6-45F6-926F-00D82C2C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57">
                <a:extLst>
                  <a:ext uri="{FF2B5EF4-FFF2-40B4-BE49-F238E27FC236}">
                    <a16:creationId xmlns:a16="http://schemas.microsoft.com/office/drawing/2014/main" id="{919B7CA8-A6B3-43C3-861A-D4B6D6ED2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58">
                <a:extLst>
                  <a:ext uri="{FF2B5EF4-FFF2-40B4-BE49-F238E27FC236}">
                    <a16:creationId xmlns:a16="http://schemas.microsoft.com/office/drawing/2014/main" id="{E2832944-220C-4B66-804A-3C4DA0C4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59">
                <a:extLst>
                  <a:ext uri="{FF2B5EF4-FFF2-40B4-BE49-F238E27FC236}">
                    <a16:creationId xmlns:a16="http://schemas.microsoft.com/office/drawing/2014/main" id="{1969B317-2365-41AB-80EE-B50723B92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2C74028B-523A-400D-7DA7-C8FDBCE4FF56}"/>
                </a:ext>
              </a:extLst>
            </p:cNvPr>
            <p:cNvSpPr/>
            <p:nvPr/>
          </p:nvSpPr>
          <p:spPr bwMode="auto">
            <a:xfrm>
              <a:off x="1845965" y="453693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AA105948-5BD2-BF03-878E-7F3BAB0A173D}"/>
              </a:ext>
            </a:extLst>
          </p:cNvPr>
          <p:cNvGrpSpPr>
            <a:grpSpLocks/>
          </p:cNvGrpSpPr>
          <p:nvPr/>
        </p:nvGrpSpPr>
        <p:grpSpPr bwMode="auto">
          <a:xfrm>
            <a:off x="170428" y="549223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B5EADBDE-5492-BD8E-B71D-F22ABF6AB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AD434DD8-6B8C-0DDF-7A3B-E1922F69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3300425D-A573-48BF-57B7-D6D5DB3B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DAF4C83F-18DA-866B-229D-B335457A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C7CF14DE-3C6E-5CDA-87CA-751906DD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55784713-219D-F116-E801-3A7E4D9E5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C3AB8498-73ED-5F93-FB71-6CD64D9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70B43A75-013D-DA37-02A5-07E006716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A31302B4-04D6-AADB-9FC1-4996D58E6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2BF75E0B-8C91-08C3-DDB2-7B8613CFBF06}"/>
              </a:ext>
            </a:extLst>
          </p:cNvPr>
          <p:cNvGrpSpPr>
            <a:grpSpLocks/>
          </p:cNvGrpSpPr>
          <p:nvPr/>
        </p:nvGrpSpPr>
        <p:grpSpPr bwMode="auto">
          <a:xfrm>
            <a:off x="231819" y="469004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DB7CC8BE-0DCD-A7F8-528F-645DE550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B1B331B0-2DF1-697A-13F8-93C3876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7CBB0A15-4178-7D09-DC9A-E5C3BF7C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3228A229-5326-A04A-17D5-328F54FF1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1269D314-31DD-9849-96C6-5B1BD88A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F8791DC0-9A22-18A3-36F3-0A29CE0B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7F6146B8-3E88-92BB-3957-0F8D6046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4603692B-680E-7282-3C7B-3DA33E4A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6E4DE147-0A73-0DF4-4D2F-451836AA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05094E-B7F8-FA7C-5683-0675F3B2707C}"/>
              </a:ext>
            </a:extLst>
          </p:cNvPr>
          <p:cNvGrpSpPr/>
          <p:nvPr/>
        </p:nvGrpSpPr>
        <p:grpSpPr>
          <a:xfrm>
            <a:off x="1279364" y="4810040"/>
            <a:ext cx="1233248" cy="970739"/>
            <a:chOff x="736657" y="4425244"/>
            <a:chExt cx="1233248" cy="970739"/>
          </a:xfrm>
        </p:grpSpPr>
        <p:grpSp>
          <p:nvGrpSpPr>
            <p:cNvPr id="154" name="Group 50">
              <a:extLst>
                <a:ext uri="{FF2B5EF4-FFF2-40B4-BE49-F238E27FC236}">
                  <a16:creationId xmlns:a16="http://schemas.microsoft.com/office/drawing/2014/main" id="{16EE5220-AB03-4D2A-A5D4-3566C22D5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152" y="463836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3AE97648-EBCF-4033-8B2F-4ED4EF6B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AE51B13C-7495-40CF-B1B7-FDB5C9EC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3ADBFD43-E229-4268-A9EB-74170C0A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8536899D-9A3D-41F7-B3B3-94484739C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55">
                <a:extLst>
                  <a:ext uri="{FF2B5EF4-FFF2-40B4-BE49-F238E27FC236}">
                    <a16:creationId xmlns:a16="http://schemas.microsoft.com/office/drawing/2014/main" id="{04DBEAB4-A04D-469F-9B58-46BAA324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56">
                <a:extLst>
                  <a:ext uri="{FF2B5EF4-FFF2-40B4-BE49-F238E27FC236}">
                    <a16:creationId xmlns:a16="http://schemas.microsoft.com/office/drawing/2014/main" id="{0FA5A656-1261-4536-8424-22438D7D4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57">
                <a:extLst>
                  <a:ext uri="{FF2B5EF4-FFF2-40B4-BE49-F238E27FC236}">
                    <a16:creationId xmlns:a16="http://schemas.microsoft.com/office/drawing/2014/main" id="{14A7E9A5-6825-4EF5-ACBB-F9FCF166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58">
                <a:extLst>
                  <a:ext uri="{FF2B5EF4-FFF2-40B4-BE49-F238E27FC236}">
                    <a16:creationId xmlns:a16="http://schemas.microsoft.com/office/drawing/2014/main" id="{EB376389-C92A-4284-973F-7A58DD74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59">
                <a:extLst>
                  <a:ext uri="{FF2B5EF4-FFF2-40B4-BE49-F238E27FC236}">
                    <a16:creationId xmlns:a16="http://schemas.microsoft.com/office/drawing/2014/main" id="{97A282BA-4462-48AA-A5F5-2985934F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0BD401AD-D8AF-469C-EF0D-4DB9386A6560}"/>
                </a:ext>
              </a:extLst>
            </p:cNvPr>
            <p:cNvSpPr/>
            <p:nvPr/>
          </p:nvSpPr>
          <p:spPr bwMode="auto">
            <a:xfrm>
              <a:off x="736657" y="442524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1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0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BB0BD-83B8-5F09-157F-EC78553F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3">
            <a:extLst>
              <a:ext uri="{FF2B5EF4-FFF2-40B4-BE49-F238E27FC236}">
                <a16:creationId xmlns:a16="http://schemas.microsoft.com/office/drawing/2014/main" id="{713FA77C-6CB9-91F0-A42E-4A6A0121D7DD}"/>
              </a:ext>
            </a:extLst>
          </p:cNvPr>
          <p:cNvSpPr/>
          <p:nvPr/>
        </p:nvSpPr>
        <p:spPr bwMode="auto">
          <a:xfrm>
            <a:off x="1497806" y="5369638"/>
            <a:ext cx="732554" cy="353004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A07C33-417A-EEDD-979B-CE8F445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2D618-8B6E-5F73-C121-15531B112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14AF82-A49B-C405-4BD0-B0C9FDC4A73A}"/>
              </a:ext>
            </a:extLst>
          </p:cNvPr>
          <p:cNvGrpSpPr/>
          <p:nvPr/>
        </p:nvGrpSpPr>
        <p:grpSpPr>
          <a:xfrm>
            <a:off x="3280329" y="4594822"/>
            <a:ext cx="3481871" cy="1529316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86F1DF49-AABE-909B-4E5F-EF843394E030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15211B90-6FEF-A95C-34FF-91DF7828BCD9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D4CFBAE5-786E-2F89-EAB9-960946581B8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FA6D215C-335D-8562-ACD5-C29826735A56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568A6D72-3061-28BB-944F-C50D7539F34C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08C991B-ABF2-9C64-238A-E97D1CED19DD}"/>
              </a:ext>
            </a:extLst>
          </p:cNvPr>
          <p:cNvSpPr txBox="1"/>
          <p:nvPr/>
        </p:nvSpPr>
        <p:spPr bwMode="auto">
          <a:xfrm>
            <a:off x="414502" y="1176185"/>
            <a:ext cx="482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randomly to shards</a:t>
            </a:r>
            <a:endParaRPr lang="en-US" sz="2800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">
            <a:extLst>
              <a:ext uri="{FF2B5EF4-FFF2-40B4-BE49-F238E27FC236}">
                <a16:creationId xmlns:a16="http://schemas.microsoft.com/office/drawing/2014/main" id="{FC93CF1A-FB45-6C27-4111-1CE8525E5800}"/>
              </a:ext>
            </a:extLst>
          </p:cNvPr>
          <p:cNvSpPr txBox="1"/>
          <p:nvPr/>
        </p:nvSpPr>
        <p:spPr bwMode="auto">
          <a:xfrm>
            <a:off x="445301" y="1973453"/>
            <a:ext cx="43829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why at random?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C77B8A-35B9-8F33-6935-65E431B31EA6}"/>
              </a:ext>
            </a:extLst>
          </p:cNvPr>
          <p:cNvSpPr txBox="1"/>
          <p:nvPr/>
        </p:nvSpPr>
        <p:spPr bwMode="auto">
          <a:xfrm>
            <a:off x="6964526" y="5270150"/>
            <a:ext cx="10823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1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01568F6-6C05-E348-E65D-35A9065D000A}"/>
              </a:ext>
            </a:extLst>
          </p:cNvPr>
          <p:cNvGrpSpPr/>
          <p:nvPr/>
        </p:nvGrpSpPr>
        <p:grpSpPr>
          <a:xfrm>
            <a:off x="3280329" y="2844575"/>
            <a:ext cx="3481871" cy="1529316"/>
            <a:chOff x="519221" y="2019755"/>
            <a:chExt cx="9677400" cy="4250531"/>
          </a:xfrm>
        </p:grpSpPr>
        <p:sp>
          <p:nvSpPr>
            <p:cNvPr id="86" name="Vertical Scroll 25">
              <a:extLst>
                <a:ext uri="{FF2B5EF4-FFF2-40B4-BE49-F238E27FC236}">
                  <a16:creationId xmlns:a16="http://schemas.microsoft.com/office/drawing/2014/main" id="{8C826E03-D9CD-06E8-6AD9-DE9D88F99422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ight Arrow 11">
              <a:extLst>
                <a:ext uri="{FF2B5EF4-FFF2-40B4-BE49-F238E27FC236}">
                  <a16:creationId xmlns:a16="http://schemas.microsoft.com/office/drawing/2014/main" id="{38C90790-C009-D764-5D62-06FC0AFF090E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Right Arrow 51">
              <a:extLst>
                <a:ext uri="{FF2B5EF4-FFF2-40B4-BE49-F238E27FC236}">
                  <a16:creationId xmlns:a16="http://schemas.microsoft.com/office/drawing/2014/main" id="{68FDAADD-2F99-31BC-DDCB-4BD69D65E088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9" name="Vertical Scroll 53">
              <a:extLst>
                <a:ext uri="{FF2B5EF4-FFF2-40B4-BE49-F238E27FC236}">
                  <a16:creationId xmlns:a16="http://schemas.microsoft.com/office/drawing/2014/main" id="{43D3977A-7C2A-9863-7E55-95842F3D01E2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Vertical Scroll 63">
              <a:extLst>
                <a:ext uri="{FF2B5EF4-FFF2-40B4-BE49-F238E27FC236}">
                  <a16:creationId xmlns:a16="http://schemas.microsoft.com/office/drawing/2014/main" id="{7CD2B9EB-8009-1D9C-4AB2-CD5A8540119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1C58EB0-240C-C213-B27A-EE9D83C7CDD6}"/>
              </a:ext>
            </a:extLst>
          </p:cNvPr>
          <p:cNvSpPr txBox="1"/>
          <p:nvPr/>
        </p:nvSpPr>
        <p:spPr bwMode="auto">
          <a:xfrm>
            <a:off x="6767687" y="3400474"/>
            <a:ext cx="122501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64</a:t>
            </a:r>
          </a:p>
        </p:txBody>
      </p:sp>
      <p:grpSp>
        <p:nvGrpSpPr>
          <p:cNvPr id="92" name="Group 50">
            <a:extLst>
              <a:ext uri="{FF2B5EF4-FFF2-40B4-BE49-F238E27FC236}">
                <a16:creationId xmlns:a16="http://schemas.microsoft.com/office/drawing/2014/main" id="{D8DDD43A-1D48-992C-3A2E-AAF004996C47}"/>
              </a:ext>
            </a:extLst>
          </p:cNvPr>
          <p:cNvGrpSpPr>
            <a:grpSpLocks/>
          </p:cNvGrpSpPr>
          <p:nvPr/>
        </p:nvGrpSpPr>
        <p:grpSpPr bwMode="auto">
          <a:xfrm>
            <a:off x="2230360" y="476860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AEBB5BC6-CD91-81C5-7417-EE11A95C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BDC126E-DB6B-CF45-0F67-7C2E94CB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86A38C5-FE0C-B38A-A9F4-9CE73C22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2B48832B-F17F-227E-BAA7-3DEB35AF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E1780AF2-EC5B-2489-4F09-74679532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1072685E-0F1A-DD62-B67A-AC33BE70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112ABA7C-E7EE-4D31-D19A-DFD0A9E7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BC1EED9B-886D-D1C6-4771-38AE09A75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D184E890-3285-88F8-BB15-DE1FB7CD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50">
            <a:extLst>
              <a:ext uri="{FF2B5EF4-FFF2-40B4-BE49-F238E27FC236}">
                <a16:creationId xmlns:a16="http://schemas.microsoft.com/office/drawing/2014/main" id="{FBFF4A07-D4FA-06D7-52CA-B1EB06E2FB7B}"/>
              </a:ext>
            </a:extLst>
          </p:cNvPr>
          <p:cNvGrpSpPr>
            <a:grpSpLocks/>
          </p:cNvGrpSpPr>
          <p:nvPr/>
        </p:nvGrpSpPr>
        <p:grpSpPr bwMode="auto">
          <a:xfrm>
            <a:off x="1332353" y="290378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8AF4F899-89CB-5EFE-7A3D-84B8CDBD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E9882ADD-5371-8FCC-9253-3EA7BC52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0F85555B-41C9-379C-5683-50F705F5A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690E865B-8A76-F293-B96B-34D298EB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9F5FA4AC-CC88-98F8-3745-DF913455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A5E20916-4921-A860-5BD5-413D6370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62D5EB32-6068-DCEC-E469-AE7BC41B0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4513B66-8EF7-BDFF-A068-CD1A507C7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8440219B-FE90-839E-2C79-C1E8F752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" name="Group 50">
            <a:extLst>
              <a:ext uri="{FF2B5EF4-FFF2-40B4-BE49-F238E27FC236}">
                <a16:creationId xmlns:a16="http://schemas.microsoft.com/office/drawing/2014/main" id="{05264AA8-2FF6-1E96-E1C8-BC5F8EA2E539}"/>
              </a:ext>
            </a:extLst>
          </p:cNvPr>
          <p:cNvGrpSpPr>
            <a:grpSpLocks/>
          </p:cNvGrpSpPr>
          <p:nvPr/>
        </p:nvGrpSpPr>
        <p:grpSpPr bwMode="auto">
          <a:xfrm>
            <a:off x="1035336" y="5572969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1955D84D-55FE-2ADF-223F-B0FB11BC0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CBD8D173-18C6-7FDF-B1BE-1BDF0CC2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50C761AE-CFB9-65C2-09A6-2C99FD4A2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057B1654-FCFD-E9E0-5C5B-1E42D01D5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E00D1A1E-8451-BAC7-FF84-8A18228A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F8050649-FBF0-515A-4140-98F14154E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98301649-AC2A-6518-08BA-D0DEDE8F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4A6672DC-3974-B38B-5992-7529B7010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3274AFD6-DFDA-493D-BA19-F78C790E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47F14229-A2C4-3FD1-70BC-5F13F5B75C7B}"/>
              </a:ext>
            </a:extLst>
          </p:cNvPr>
          <p:cNvGrpSpPr>
            <a:grpSpLocks/>
          </p:cNvGrpSpPr>
          <p:nvPr/>
        </p:nvGrpSpPr>
        <p:grpSpPr bwMode="auto">
          <a:xfrm>
            <a:off x="2087652" y="35409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B9262875-3148-FEC7-3E28-F626657B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2B26BBDB-D24D-15CB-6A18-90241B9E1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DE1CF76B-5C31-2A6E-134C-B58A261D6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8FB42C4D-5A47-9052-3EB5-6C8546D5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5CF4A729-17BF-4162-01CF-864911F1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FE8FD090-528E-CD55-50B7-4BFA516B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114784AC-AD35-DCEC-4743-B9F54746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5A8242C6-4298-0D39-3E6B-7749C4EB4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7D2FB0E8-1D52-BE67-49D1-C3DAAA285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9C40EB72-68A3-6209-7992-042C3C50C23E}"/>
              </a:ext>
            </a:extLst>
          </p:cNvPr>
          <p:cNvGrpSpPr>
            <a:grpSpLocks/>
          </p:cNvGrpSpPr>
          <p:nvPr/>
        </p:nvGrpSpPr>
        <p:grpSpPr bwMode="auto">
          <a:xfrm>
            <a:off x="1347207" y="3721483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219D8393-9B8B-3791-565D-12A36D32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606CB1A3-6E3B-EC63-86A2-893AD62C8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492EB8ED-3484-2814-52CB-8123ACEE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FAAA27CD-AB90-B04C-1302-E250C67D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009A40FE-A527-7E0D-5B13-DA2C75A9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9E413162-2025-4FFC-9383-A1675799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4ADD0DB2-E084-240F-9B9B-6EC9487C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DF830DD5-3FBC-8AAD-5455-237F35120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96AA6A4-38C2-D772-2BB6-E5A236B8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4" name="Group 50">
            <a:extLst>
              <a:ext uri="{FF2B5EF4-FFF2-40B4-BE49-F238E27FC236}">
                <a16:creationId xmlns:a16="http://schemas.microsoft.com/office/drawing/2014/main" id="{41E4FF7B-6543-0BC9-7B9B-ACA972AED44B}"/>
              </a:ext>
            </a:extLst>
          </p:cNvPr>
          <p:cNvGrpSpPr>
            <a:grpSpLocks/>
          </p:cNvGrpSpPr>
          <p:nvPr/>
        </p:nvGrpSpPr>
        <p:grpSpPr bwMode="auto">
          <a:xfrm>
            <a:off x="1848224" y="57673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AF4C45B2-DD00-6FBA-CC5F-77A32335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52">
              <a:extLst>
                <a:ext uri="{FF2B5EF4-FFF2-40B4-BE49-F238E27FC236}">
                  <a16:creationId xmlns:a16="http://schemas.microsoft.com/office/drawing/2014/main" id="{4B89F103-741A-A35D-DA0B-DF241662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53">
              <a:extLst>
                <a:ext uri="{FF2B5EF4-FFF2-40B4-BE49-F238E27FC236}">
                  <a16:creationId xmlns:a16="http://schemas.microsoft.com/office/drawing/2014/main" id="{D8ECFCED-53C5-B3C1-F574-6B60F2AF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54">
              <a:extLst>
                <a:ext uri="{FF2B5EF4-FFF2-40B4-BE49-F238E27FC236}">
                  <a16:creationId xmlns:a16="http://schemas.microsoft.com/office/drawing/2014/main" id="{AD80A2A2-90B0-EF50-9639-C3D62E20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55">
              <a:extLst>
                <a:ext uri="{FF2B5EF4-FFF2-40B4-BE49-F238E27FC236}">
                  <a16:creationId xmlns:a16="http://schemas.microsoft.com/office/drawing/2014/main" id="{A7229A4C-2D6E-A2D0-DEE6-DC23BA1D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56">
              <a:extLst>
                <a:ext uri="{FF2B5EF4-FFF2-40B4-BE49-F238E27FC236}">
                  <a16:creationId xmlns:a16="http://schemas.microsoft.com/office/drawing/2014/main" id="{BD8887ED-B609-A04C-ED1E-5B49818AB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57">
              <a:extLst>
                <a:ext uri="{FF2B5EF4-FFF2-40B4-BE49-F238E27FC236}">
                  <a16:creationId xmlns:a16="http://schemas.microsoft.com/office/drawing/2014/main" id="{8C608ADA-5864-1147-8563-B647407A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58">
              <a:extLst>
                <a:ext uri="{FF2B5EF4-FFF2-40B4-BE49-F238E27FC236}">
                  <a16:creationId xmlns:a16="http://schemas.microsoft.com/office/drawing/2014/main" id="{90A83013-8342-7253-5F74-8C225703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709497AF-4AA0-5D1E-0546-9F630686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54BD21-8DD3-8B0D-2B66-35CE1C40D69D}"/>
              </a:ext>
            </a:extLst>
          </p:cNvPr>
          <p:cNvGrpSpPr/>
          <p:nvPr/>
        </p:nvGrpSpPr>
        <p:grpSpPr>
          <a:xfrm>
            <a:off x="1901782" y="2627495"/>
            <a:ext cx="1225506" cy="1048905"/>
            <a:chOff x="777868" y="4594822"/>
            <a:chExt cx="1225506" cy="1048905"/>
          </a:xfrm>
        </p:grpSpPr>
        <p:sp>
          <p:nvSpPr>
            <p:cNvPr id="4" name="Freeform 73">
              <a:extLst>
                <a:ext uri="{FF2B5EF4-FFF2-40B4-BE49-F238E27FC236}">
                  <a16:creationId xmlns:a16="http://schemas.microsoft.com/office/drawing/2014/main" id="{BA05933B-0E0A-F42F-C333-09BE30D07ED5}"/>
                </a:ext>
              </a:extLst>
            </p:cNvPr>
            <p:cNvSpPr/>
            <p:nvPr/>
          </p:nvSpPr>
          <p:spPr bwMode="auto">
            <a:xfrm>
              <a:off x="777868" y="4594822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84" name="Group 50">
              <a:extLst>
                <a:ext uri="{FF2B5EF4-FFF2-40B4-BE49-F238E27FC236}">
                  <a16:creationId xmlns:a16="http://schemas.microsoft.com/office/drawing/2014/main" id="{1B5BBDFA-064D-F6FF-8C74-DA0FB5B78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621" y="4886106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id="{7736EA64-CE8D-0A85-9C71-BB239C3E7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id="{576CEDCC-C696-8D23-43BB-27E8B38C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id="{91B945B6-E9B3-B3F1-F7D1-AEEC6E51F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id="{A64964BE-3A6E-1063-18B1-EF8B0BD83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id="{00754B19-1309-502E-B5B8-174509F04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BD32870C-A309-594A-DC87-20AB338F9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EEB022EA-3ECA-7B2C-3269-4847CED4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EAE665F8-372B-698B-7C5A-7AA08BED4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C669AEEA-55D2-A05F-F20C-D125E64E4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F7580125-F3E6-1E2D-16AE-FFD18D99DC35}"/>
              </a:ext>
            </a:extLst>
          </p:cNvPr>
          <p:cNvSpPr txBox="1"/>
          <p:nvPr/>
        </p:nvSpPr>
        <p:spPr bwMode="auto">
          <a:xfrm>
            <a:off x="5994711" y="2009658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4E08A9-B33D-EBF9-A06E-0878CA4D8000}"/>
              </a:ext>
            </a:extLst>
          </p:cNvPr>
          <p:cNvGrpSpPr/>
          <p:nvPr/>
        </p:nvGrpSpPr>
        <p:grpSpPr>
          <a:xfrm>
            <a:off x="268744" y="2908347"/>
            <a:ext cx="1248140" cy="949839"/>
            <a:chOff x="1845965" y="4536934"/>
            <a:chExt cx="1248140" cy="949839"/>
          </a:xfrm>
        </p:grpSpPr>
        <p:grpSp>
          <p:nvGrpSpPr>
            <p:cNvPr id="194" name="Group 50">
              <a:extLst>
                <a:ext uri="{FF2B5EF4-FFF2-40B4-BE49-F238E27FC236}">
                  <a16:creationId xmlns:a16="http://schemas.microsoft.com/office/drawing/2014/main" id="{C747F884-D99D-5591-2B96-AB23B5A95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352" y="472915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5" name="Freeform 51">
                <a:extLst>
                  <a:ext uri="{FF2B5EF4-FFF2-40B4-BE49-F238E27FC236}">
                    <a16:creationId xmlns:a16="http://schemas.microsoft.com/office/drawing/2014/main" id="{5ED75BD7-3F1F-8FE8-2C09-728D1DD4B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52">
                <a:extLst>
                  <a:ext uri="{FF2B5EF4-FFF2-40B4-BE49-F238E27FC236}">
                    <a16:creationId xmlns:a16="http://schemas.microsoft.com/office/drawing/2014/main" id="{F5A157B5-14EB-EAD8-7C75-B0C2853D9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53">
                <a:extLst>
                  <a:ext uri="{FF2B5EF4-FFF2-40B4-BE49-F238E27FC236}">
                    <a16:creationId xmlns:a16="http://schemas.microsoft.com/office/drawing/2014/main" id="{165C36C3-31F0-D992-C307-A53BBD89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54">
                <a:extLst>
                  <a:ext uri="{FF2B5EF4-FFF2-40B4-BE49-F238E27FC236}">
                    <a16:creationId xmlns:a16="http://schemas.microsoft.com/office/drawing/2014/main" id="{DDA1413B-EC62-A34E-5159-2F703F135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55">
                <a:extLst>
                  <a:ext uri="{FF2B5EF4-FFF2-40B4-BE49-F238E27FC236}">
                    <a16:creationId xmlns:a16="http://schemas.microsoft.com/office/drawing/2014/main" id="{6C57C5E6-A2BF-86AF-DB8B-E62BE627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56">
                <a:extLst>
                  <a:ext uri="{FF2B5EF4-FFF2-40B4-BE49-F238E27FC236}">
                    <a16:creationId xmlns:a16="http://schemas.microsoft.com/office/drawing/2014/main" id="{81747B0F-CBC0-E001-3511-E6BA279E2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57">
                <a:extLst>
                  <a:ext uri="{FF2B5EF4-FFF2-40B4-BE49-F238E27FC236}">
                    <a16:creationId xmlns:a16="http://schemas.microsoft.com/office/drawing/2014/main" id="{3FED956B-EDFD-0D73-EC87-4CD82EFCB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58">
                <a:extLst>
                  <a:ext uri="{FF2B5EF4-FFF2-40B4-BE49-F238E27FC236}">
                    <a16:creationId xmlns:a16="http://schemas.microsoft.com/office/drawing/2014/main" id="{1BD541A9-41C9-4B05-6C60-4C8D61FE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59">
                <a:extLst>
                  <a:ext uri="{FF2B5EF4-FFF2-40B4-BE49-F238E27FC236}">
                    <a16:creationId xmlns:a16="http://schemas.microsoft.com/office/drawing/2014/main" id="{C80119A7-B6D3-FCBE-5CB4-D7001BCC1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F8FE9E53-8920-DFC3-651D-E9D09D9ABC45}"/>
                </a:ext>
              </a:extLst>
            </p:cNvPr>
            <p:cNvSpPr/>
            <p:nvPr/>
          </p:nvSpPr>
          <p:spPr bwMode="auto">
            <a:xfrm>
              <a:off x="1845965" y="453693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B892864A-0E9E-38AC-2A38-6681EF13D196}"/>
              </a:ext>
            </a:extLst>
          </p:cNvPr>
          <p:cNvGrpSpPr>
            <a:grpSpLocks/>
          </p:cNvGrpSpPr>
          <p:nvPr/>
        </p:nvGrpSpPr>
        <p:grpSpPr bwMode="auto">
          <a:xfrm>
            <a:off x="170428" y="549223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CACFF6F3-F0D6-FB9A-8C58-FD4ACE4D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6F69EDED-7C00-0AC0-695B-E05F1AD8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6F62C7B3-A769-D042-6A68-735DEC7C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67BC9D42-CC58-6C63-E9D7-F6B34679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9F4D6A57-BEEE-663E-3CB7-7B1D31AA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1CF485DD-BD81-90D6-30B0-DBDFBFB7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1FEE2C0A-3A83-03DB-157A-7E4E1C74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059D959B-32C1-F71E-0FFC-BA727162B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2A79D1B4-6ED7-82A0-FF61-0B2C446F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62AAAC0B-C820-A305-1B83-8B8A102C7ADD}"/>
              </a:ext>
            </a:extLst>
          </p:cNvPr>
          <p:cNvGrpSpPr>
            <a:grpSpLocks/>
          </p:cNvGrpSpPr>
          <p:nvPr/>
        </p:nvGrpSpPr>
        <p:grpSpPr bwMode="auto">
          <a:xfrm>
            <a:off x="231819" y="4690045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8E63B5D-0CDB-EFB1-43B0-C37F7ED6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AA62EE51-BF24-37F5-643C-5F51D776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9DAFDF76-AA7E-F293-AC5F-BE3C3CE41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7BCEACE7-0D39-F3D4-B899-2525D4DA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EBF5FA61-01EC-582E-D3F9-751EF58BE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783494C0-91F6-45E5-4A60-03E1E87C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B7425542-12ED-104D-433B-1423835B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DFD6DCB3-0882-D985-CB80-C10AA56F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842D4177-03C3-96A8-FC5E-1F3FA329F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1650CE-F13C-CFCB-E1C2-C58DA83D839C}"/>
              </a:ext>
            </a:extLst>
          </p:cNvPr>
          <p:cNvGrpSpPr/>
          <p:nvPr/>
        </p:nvGrpSpPr>
        <p:grpSpPr>
          <a:xfrm>
            <a:off x="1279364" y="4810040"/>
            <a:ext cx="1233248" cy="970739"/>
            <a:chOff x="736657" y="4425244"/>
            <a:chExt cx="1233248" cy="970739"/>
          </a:xfrm>
        </p:grpSpPr>
        <p:grpSp>
          <p:nvGrpSpPr>
            <p:cNvPr id="154" name="Group 50">
              <a:extLst>
                <a:ext uri="{FF2B5EF4-FFF2-40B4-BE49-F238E27FC236}">
                  <a16:creationId xmlns:a16="http://schemas.microsoft.com/office/drawing/2014/main" id="{0A4185BA-A047-381B-38E8-B71DC4E6F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152" y="463836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6EF18B6A-656B-498C-63CC-E0D53006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FCCBCAB4-1B60-1327-E5E0-B7539C2D1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6987E6AD-F72C-59C6-4CC6-346FC3E26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B9DC2A2C-544A-ABBA-406C-B6C98B3A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55">
                <a:extLst>
                  <a:ext uri="{FF2B5EF4-FFF2-40B4-BE49-F238E27FC236}">
                    <a16:creationId xmlns:a16="http://schemas.microsoft.com/office/drawing/2014/main" id="{F930D1AD-D37A-F16C-7FA5-F6D96367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56">
                <a:extLst>
                  <a:ext uri="{FF2B5EF4-FFF2-40B4-BE49-F238E27FC236}">
                    <a16:creationId xmlns:a16="http://schemas.microsoft.com/office/drawing/2014/main" id="{D81A13D4-B1D6-19E4-BE02-74C68DBD5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57">
                <a:extLst>
                  <a:ext uri="{FF2B5EF4-FFF2-40B4-BE49-F238E27FC236}">
                    <a16:creationId xmlns:a16="http://schemas.microsoft.com/office/drawing/2014/main" id="{08D89989-37B1-ECA2-D00C-9D0A9D432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58">
                <a:extLst>
                  <a:ext uri="{FF2B5EF4-FFF2-40B4-BE49-F238E27FC236}">
                    <a16:creationId xmlns:a16="http://schemas.microsoft.com/office/drawing/2014/main" id="{2F6EA831-F756-6F45-3A7B-299F5DFF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59">
                <a:extLst>
                  <a:ext uri="{FF2B5EF4-FFF2-40B4-BE49-F238E27FC236}">
                    <a16:creationId xmlns:a16="http://schemas.microsoft.com/office/drawing/2014/main" id="{A71F4001-E8F4-2F33-8217-A0B4720E4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FA169326-0031-5AA8-B3B2-0071E74EEAB6}"/>
                </a:ext>
              </a:extLst>
            </p:cNvPr>
            <p:cNvSpPr/>
            <p:nvPr/>
          </p:nvSpPr>
          <p:spPr bwMode="auto">
            <a:xfrm>
              <a:off x="736657" y="442524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22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E7C91-7894-9D99-7CED-6885391B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3280329" y="4594822"/>
            <a:ext cx="3481871" cy="1529316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336F0EE-B295-40F2-8637-690D4AEBED38}"/>
              </a:ext>
            </a:extLst>
          </p:cNvPr>
          <p:cNvSpPr txBox="1"/>
          <p:nvPr/>
        </p:nvSpPr>
        <p:spPr bwMode="auto">
          <a:xfrm>
            <a:off x="414502" y="1176185"/>
            <a:ext cx="482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randomly to shards</a:t>
            </a:r>
            <a:endParaRPr lang="en-US" sz="2800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">
            <a:extLst>
              <a:ext uri="{FF2B5EF4-FFF2-40B4-BE49-F238E27FC236}">
                <a16:creationId xmlns:a16="http://schemas.microsoft.com/office/drawing/2014/main" id="{68FFCEE6-11AE-4537-BEB6-3A79F2434C22}"/>
              </a:ext>
            </a:extLst>
          </p:cNvPr>
          <p:cNvSpPr txBox="1"/>
          <p:nvPr/>
        </p:nvSpPr>
        <p:spPr bwMode="auto">
          <a:xfrm>
            <a:off x="407718" y="1973453"/>
            <a:ext cx="21419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this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357B44-D37D-409D-B3BF-A1AFA3904C1C}"/>
              </a:ext>
            </a:extLst>
          </p:cNvPr>
          <p:cNvSpPr txBox="1"/>
          <p:nvPr/>
        </p:nvSpPr>
        <p:spPr bwMode="auto">
          <a:xfrm>
            <a:off x="6964526" y="5270150"/>
            <a:ext cx="10823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1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701777-AB78-4182-BB79-CAFCBA19EB2C}"/>
              </a:ext>
            </a:extLst>
          </p:cNvPr>
          <p:cNvGrpSpPr/>
          <p:nvPr/>
        </p:nvGrpSpPr>
        <p:grpSpPr>
          <a:xfrm>
            <a:off x="3280329" y="2844575"/>
            <a:ext cx="3481871" cy="1529316"/>
            <a:chOff x="519221" y="2019755"/>
            <a:chExt cx="9677400" cy="4250531"/>
          </a:xfrm>
        </p:grpSpPr>
        <p:sp>
          <p:nvSpPr>
            <p:cNvPr id="86" name="Vertical Scroll 25">
              <a:extLst>
                <a:ext uri="{FF2B5EF4-FFF2-40B4-BE49-F238E27FC236}">
                  <a16:creationId xmlns:a16="http://schemas.microsoft.com/office/drawing/2014/main" id="{EC8E0ED3-C22D-4620-9AE5-243E7CEA7A6C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ight Arrow 11">
              <a:extLst>
                <a:ext uri="{FF2B5EF4-FFF2-40B4-BE49-F238E27FC236}">
                  <a16:creationId xmlns:a16="http://schemas.microsoft.com/office/drawing/2014/main" id="{CE132053-E354-4C11-BC37-C37B9BD0F279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Right Arrow 51">
              <a:extLst>
                <a:ext uri="{FF2B5EF4-FFF2-40B4-BE49-F238E27FC236}">
                  <a16:creationId xmlns:a16="http://schemas.microsoft.com/office/drawing/2014/main" id="{E53D8892-EF79-4596-AE9B-8AEC9E847F0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9" name="Vertical Scroll 53">
              <a:extLst>
                <a:ext uri="{FF2B5EF4-FFF2-40B4-BE49-F238E27FC236}">
                  <a16:creationId xmlns:a16="http://schemas.microsoft.com/office/drawing/2014/main" id="{B1463E7E-1069-4C9D-A0DD-0024E74AD66E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Vertical Scroll 63">
              <a:extLst>
                <a:ext uri="{FF2B5EF4-FFF2-40B4-BE49-F238E27FC236}">
                  <a16:creationId xmlns:a16="http://schemas.microsoft.com/office/drawing/2014/main" id="{1958597F-C2CC-49C3-82D1-8DF64F73AF9E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1CB6A6D-1E95-4004-96D6-A487C42FCFB9}"/>
              </a:ext>
            </a:extLst>
          </p:cNvPr>
          <p:cNvSpPr txBox="1"/>
          <p:nvPr/>
        </p:nvSpPr>
        <p:spPr bwMode="auto">
          <a:xfrm>
            <a:off x="6767687" y="3400474"/>
            <a:ext cx="1225015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 64</a:t>
            </a:r>
          </a:p>
        </p:txBody>
      </p:sp>
      <p:grpSp>
        <p:nvGrpSpPr>
          <p:cNvPr id="92" name="Group 50">
            <a:extLst>
              <a:ext uri="{FF2B5EF4-FFF2-40B4-BE49-F238E27FC236}">
                <a16:creationId xmlns:a16="http://schemas.microsoft.com/office/drawing/2014/main" id="{7FC7B929-E791-4E59-9F2B-B8849CF3286A}"/>
              </a:ext>
            </a:extLst>
          </p:cNvPr>
          <p:cNvGrpSpPr>
            <a:grpSpLocks/>
          </p:cNvGrpSpPr>
          <p:nvPr/>
        </p:nvGrpSpPr>
        <p:grpSpPr bwMode="auto">
          <a:xfrm>
            <a:off x="589587" y="300192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892A5CD5-3E6B-47F7-A68F-6B186F8F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344986B3-B044-4A2B-B5BB-DADCFEF3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81D37CB3-A09E-4B10-9A92-1578A262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6F3FD66E-6A0A-4706-8ACB-AE591F0BE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3E59759F-8E63-446B-A291-9F9BCAF2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F0C1D8E7-953B-4A56-907D-16571047A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20306902-3498-4D22-AEC2-D0C988ED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5AE01047-5D40-4FC1-B92A-159DBD72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59">
              <a:extLst>
                <a:ext uri="{FF2B5EF4-FFF2-40B4-BE49-F238E27FC236}">
                  <a16:creationId xmlns:a16="http://schemas.microsoft.com/office/drawing/2014/main" id="{B0E57537-9F6C-4DA4-89DF-0DCEE9F6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50">
            <a:extLst>
              <a:ext uri="{FF2B5EF4-FFF2-40B4-BE49-F238E27FC236}">
                <a16:creationId xmlns:a16="http://schemas.microsoft.com/office/drawing/2014/main" id="{7732F7DD-FFBF-4419-9964-7DC802C061F2}"/>
              </a:ext>
            </a:extLst>
          </p:cNvPr>
          <p:cNvGrpSpPr>
            <a:grpSpLocks/>
          </p:cNvGrpSpPr>
          <p:nvPr/>
        </p:nvGrpSpPr>
        <p:grpSpPr bwMode="auto">
          <a:xfrm>
            <a:off x="1332353" y="290378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3B319309-5B52-43D5-B3F9-30BC8F74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B5E32E0-9C32-4AB4-B2A1-8DBB254A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E89D6746-5806-4B38-8D08-F16E51C9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633802CB-6EBF-460F-9A4E-4DBB873D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B7CD5705-907B-4A8A-B66F-44B4D63DC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F30958DC-5A06-462C-B215-875AC6332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9B685FBA-6113-424C-97F0-2E98B6AD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9A6564A9-361C-419D-93DA-E63285B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F4B14260-67DB-4812-AD6D-9C0B7D2FF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" name="Group 50">
            <a:extLst>
              <a:ext uri="{FF2B5EF4-FFF2-40B4-BE49-F238E27FC236}">
                <a16:creationId xmlns:a16="http://schemas.microsoft.com/office/drawing/2014/main" id="{78D6E542-6DA8-4815-8024-849B8C9E7039}"/>
              </a:ext>
            </a:extLst>
          </p:cNvPr>
          <p:cNvGrpSpPr>
            <a:grpSpLocks/>
          </p:cNvGrpSpPr>
          <p:nvPr/>
        </p:nvGrpSpPr>
        <p:grpSpPr bwMode="auto">
          <a:xfrm>
            <a:off x="2075119" y="2805641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70A9661D-863E-4C46-808B-77535D3F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03E4C2ED-852E-4B63-ADA6-850255B9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1DB24D9D-38E5-4F70-9DC1-7DBB1AC6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EC068610-93EC-4F74-B85D-56A7141F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07AAA4F8-7EEE-429A-ACB0-30E9B3A1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F9FA5C8C-BAB1-48ED-8046-22A07A78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DE01B3F7-F4E7-45B0-950B-C9E5DF5A5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138AA85-5795-4C98-8265-8FB2D5AC2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24CD7756-8B46-40C9-BD0E-ABBC6A72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4" name="Group 50">
            <a:extLst>
              <a:ext uri="{FF2B5EF4-FFF2-40B4-BE49-F238E27FC236}">
                <a16:creationId xmlns:a16="http://schemas.microsoft.com/office/drawing/2014/main" id="{0459DCE5-50FF-464A-8074-5DB91C3549E2}"/>
              </a:ext>
            </a:extLst>
          </p:cNvPr>
          <p:cNvGrpSpPr>
            <a:grpSpLocks/>
          </p:cNvGrpSpPr>
          <p:nvPr/>
        </p:nvGrpSpPr>
        <p:grpSpPr bwMode="auto">
          <a:xfrm>
            <a:off x="2087652" y="3540978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1">
              <a:extLst>
                <a:ext uri="{FF2B5EF4-FFF2-40B4-BE49-F238E27FC236}">
                  <a16:creationId xmlns:a16="http://schemas.microsoft.com/office/drawing/2014/main" id="{C71FEB66-31ED-4D58-971B-583A24D0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52">
              <a:extLst>
                <a:ext uri="{FF2B5EF4-FFF2-40B4-BE49-F238E27FC236}">
                  <a16:creationId xmlns:a16="http://schemas.microsoft.com/office/drawing/2014/main" id="{8F8B4D59-9DE8-4132-9B05-631DE52E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A3EA613A-62E8-40FA-830F-54C9EDCC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54">
              <a:extLst>
                <a:ext uri="{FF2B5EF4-FFF2-40B4-BE49-F238E27FC236}">
                  <a16:creationId xmlns:a16="http://schemas.microsoft.com/office/drawing/2014/main" id="{63326E73-3B37-49DA-B9EE-A55223490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55">
              <a:extLst>
                <a:ext uri="{FF2B5EF4-FFF2-40B4-BE49-F238E27FC236}">
                  <a16:creationId xmlns:a16="http://schemas.microsoft.com/office/drawing/2014/main" id="{46D58769-02B1-4211-9112-3C264E67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42F10900-4BF1-4BE1-AAAE-3E3C8F05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A9F91971-F0E8-43C1-A20B-F15BFF12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51A8EADB-7F30-477D-BF92-DCF0CE3D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AEA192B2-7150-4B99-A94C-A3C04C24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" name="Group 50">
            <a:extLst>
              <a:ext uri="{FF2B5EF4-FFF2-40B4-BE49-F238E27FC236}">
                <a16:creationId xmlns:a16="http://schemas.microsoft.com/office/drawing/2014/main" id="{E28A8BCE-6B50-4E97-8287-7A522D13BA39}"/>
              </a:ext>
            </a:extLst>
          </p:cNvPr>
          <p:cNvGrpSpPr>
            <a:grpSpLocks/>
          </p:cNvGrpSpPr>
          <p:nvPr/>
        </p:nvGrpSpPr>
        <p:grpSpPr bwMode="auto">
          <a:xfrm>
            <a:off x="1347207" y="3721483"/>
            <a:ext cx="846753" cy="757621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134B7FF0-3337-4C83-8415-A297E8E9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C73B0EC8-4EF1-4E0D-B89A-4829995B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0B8EAB1B-4B43-4FAC-BE09-31B7BF5D4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C34801FF-8DC8-4608-96FD-52AD19F5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942895CD-5B46-4740-8EFA-B4C3E6EF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FC08F768-8BC9-424C-BB17-F577628C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99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9CAB8787-217D-4EC1-8270-84714409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2B46224C-F7D6-492E-A41A-66221C53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E4976438-B973-497F-9AC3-EB4AB203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D6285C9B-9831-4C41-8553-F6A2874E40D8}"/>
              </a:ext>
            </a:extLst>
          </p:cNvPr>
          <p:cNvSpPr txBox="1"/>
          <p:nvPr/>
        </p:nvSpPr>
        <p:spPr bwMode="auto">
          <a:xfrm>
            <a:off x="5994711" y="2009658"/>
            <a:ext cx="24032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PoS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D1BBDB-F200-E9CA-C8A3-F3CD6CBE5987}"/>
              </a:ext>
            </a:extLst>
          </p:cNvPr>
          <p:cNvGrpSpPr/>
          <p:nvPr/>
        </p:nvGrpSpPr>
        <p:grpSpPr>
          <a:xfrm>
            <a:off x="424145" y="4720308"/>
            <a:ext cx="2802222" cy="1807825"/>
            <a:chOff x="291883" y="4489947"/>
            <a:chExt cx="2802222" cy="1807825"/>
          </a:xfrm>
        </p:grpSpPr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1EF74BDA-0700-5287-7068-37C166D83C6F}"/>
                </a:ext>
              </a:extLst>
            </p:cNvPr>
            <p:cNvSpPr/>
            <p:nvPr/>
          </p:nvSpPr>
          <p:spPr bwMode="auto">
            <a:xfrm>
              <a:off x="291883" y="5129823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69E3810-3D74-E905-1AD4-A2CDB771DA58}"/>
                </a:ext>
              </a:extLst>
            </p:cNvPr>
            <p:cNvSpPr/>
            <p:nvPr/>
          </p:nvSpPr>
          <p:spPr bwMode="auto">
            <a:xfrm>
              <a:off x="1497806" y="5369638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54" name="Group 50">
              <a:extLst>
                <a:ext uri="{FF2B5EF4-FFF2-40B4-BE49-F238E27FC236}">
                  <a16:creationId xmlns:a16="http://schemas.microsoft.com/office/drawing/2014/main" id="{16EE5220-AB03-4D2A-A5D4-3566C22D5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353" y="5353075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55" name="Freeform 51">
                <a:extLst>
                  <a:ext uri="{FF2B5EF4-FFF2-40B4-BE49-F238E27FC236}">
                    <a16:creationId xmlns:a16="http://schemas.microsoft.com/office/drawing/2014/main" id="{3AE97648-EBCF-4033-8B2F-4ED4EF6B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52">
                <a:extLst>
                  <a:ext uri="{FF2B5EF4-FFF2-40B4-BE49-F238E27FC236}">
                    <a16:creationId xmlns:a16="http://schemas.microsoft.com/office/drawing/2014/main" id="{AE51B13C-7495-40CF-B1B7-FDB5C9EC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53">
                <a:extLst>
                  <a:ext uri="{FF2B5EF4-FFF2-40B4-BE49-F238E27FC236}">
                    <a16:creationId xmlns:a16="http://schemas.microsoft.com/office/drawing/2014/main" id="{3ADBFD43-E229-4268-A9EB-74170C0A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54">
                <a:extLst>
                  <a:ext uri="{FF2B5EF4-FFF2-40B4-BE49-F238E27FC236}">
                    <a16:creationId xmlns:a16="http://schemas.microsoft.com/office/drawing/2014/main" id="{8536899D-9A3D-41F7-B3B3-94484739C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55">
                <a:extLst>
                  <a:ext uri="{FF2B5EF4-FFF2-40B4-BE49-F238E27FC236}">
                    <a16:creationId xmlns:a16="http://schemas.microsoft.com/office/drawing/2014/main" id="{04DBEAB4-A04D-469F-9B58-46BAA324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56">
                <a:extLst>
                  <a:ext uri="{FF2B5EF4-FFF2-40B4-BE49-F238E27FC236}">
                    <a16:creationId xmlns:a16="http://schemas.microsoft.com/office/drawing/2014/main" id="{0FA5A656-1261-4536-8424-22438D7D4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57">
                <a:extLst>
                  <a:ext uri="{FF2B5EF4-FFF2-40B4-BE49-F238E27FC236}">
                    <a16:creationId xmlns:a16="http://schemas.microsoft.com/office/drawing/2014/main" id="{14A7E9A5-6825-4EF5-ACBB-F9FCF166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58">
                <a:extLst>
                  <a:ext uri="{FF2B5EF4-FFF2-40B4-BE49-F238E27FC236}">
                    <a16:creationId xmlns:a16="http://schemas.microsoft.com/office/drawing/2014/main" id="{EB376389-C92A-4284-973F-7A58DD74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59">
                <a:extLst>
                  <a:ext uri="{FF2B5EF4-FFF2-40B4-BE49-F238E27FC236}">
                    <a16:creationId xmlns:a16="http://schemas.microsoft.com/office/drawing/2014/main" id="{97A282BA-4462-48AA-A5F5-2985934F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74" name="Group 50">
              <a:extLst>
                <a:ext uri="{FF2B5EF4-FFF2-40B4-BE49-F238E27FC236}">
                  <a16:creationId xmlns:a16="http://schemas.microsoft.com/office/drawing/2014/main" id="{7C894F94-BB51-46EC-ADF4-4353EE843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266" y="5540151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75" name="Freeform 51">
                <a:extLst>
                  <a:ext uri="{FF2B5EF4-FFF2-40B4-BE49-F238E27FC236}">
                    <a16:creationId xmlns:a16="http://schemas.microsoft.com/office/drawing/2014/main" id="{D841953E-2C12-47FA-AA0C-FE2B9C54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Freeform 52">
                <a:extLst>
                  <a:ext uri="{FF2B5EF4-FFF2-40B4-BE49-F238E27FC236}">
                    <a16:creationId xmlns:a16="http://schemas.microsoft.com/office/drawing/2014/main" id="{3832D7B3-C3D6-448F-9837-CA329CEA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7" name="Freeform 53">
                <a:extLst>
                  <a:ext uri="{FF2B5EF4-FFF2-40B4-BE49-F238E27FC236}">
                    <a16:creationId xmlns:a16="http://schemas.microsoft.com/office/drawing/2014/main" id="{75CF3FF9-8037-47BE-87A9-E2E0295AE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Freeform 54">
                <a:extLst>
                  <a:ext uri="{FF2B5EF4-FFF2-40B4-BE49-F238E27FC236}">
                    <a16:creationId xmlns:a16="http://schemas.microsoft.com/office/drawing/2014/main" id="{3AC4FD6B-D2FD-45B0-86B0-B956AD05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Freeform 55">
                <a:extLst>
                  <a:ext uri="{FF2B5EF4-FFF2-40B4-BE49-F238E27FC236}">
                    <a16:creationId xmlns:a16="http://schemas.microsoft.com/office/drawing/2014/main" id="{DB36109D-7F38-4284-B347-1B0C957B7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" name="Freeform 56">
                <a:extLst>
                  <a:ext uri="{FF2B5EF4-FFF2-40B4-BE49-F238E27FC236}">
                    <a16:creationId xmlns:a16="http://schemas.microsoft.com/office/drawing/2014/main" id="{8FBAB8A4-0243-434C-BC54-873332B36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1" name="Freeform 57">
                <a:extLst>
                  <a:ext uri="{FF2B5EF4-FFF2-40B4-BE49-F238E27FC236}">
                    <a16:creationId xmlns:a16="http://schemas.microsoft.com/office/drawing/2014/main" id="{E9FEBDDE-040C-45B6-9332-C364F19C7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2" name="Freeform 58">
                <a:extLst>
                  <a:ext uri="{FF2B5EF4-FFF2-40B4-BE49-F238E27FC236}">
                    <a16:creationId xmlns:a16="http://schemas.microsoft.com/office/drawing/2014/main" id="{EC072D6B-DB93-4F20-BC0E-9497FD81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" name="Freeform 59">
                <a:extLst>
                  <a:ext uri="{FF2B5EF4-FFF2-40B4-BE49-F238E27FC236}">
                    <a16:creationId xmlns:a16="http://schemas.microsoft.com/office/drawing/2014/main" id="{51602AAC-0BB1-4DDF-A6E2-4E773E266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94" name="Group 50">
              <a:extLst>
                <a:ext uri="{FF2B5EF4-FFF2-40B4-BE49-F238E27FC236}">
                  <a16:creationId xmlns:a16="http://schemas.microsoft.com/office/drawing/2014/main" id="{0E396E8F-8A41-43DD-8D87-E7CE3FF67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7352" y="4729152"/>
              <a:ext cx="846753" cy="757621"/>
              <a:chOff x="3168" y="1824"/>
              <a:chExt cx="912" cy="816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5" name="Freeform 51">
                <a:extLst>
                  <a:ext uri="{FF2B5EF4-FFF2-40B4-BE49-F238E27FC236}">
                    <a16:creationId xmlns:a16="http://schemas.microsoft.com/office/drawing/2014/main" id="{8671C1ED-FD3F-4F1E-8AC0-E5A15F72D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52">
                <a:extLst>
                  <a:ext uri="{FF2B5EF4-FFF2-40B4-BE49-F238E27FC236}">
                    <a16:creationId xmlns:a16="http://schemas.microsoft.com/office/drawing/2014/main" id="{A9621B2D-8A52-431B-9448-A11D03D3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53">
                <a:extLst>
                  <a:ext uri="{FF2B5EF4-FFF2-40B4-BE49-F238E27FC236}">
                    <a16:creationId xmlns:a16="http://schemas.microsoft.com/office/drawing/2014/main" id="{10A378D1-A7FA-4A31-9206-747069D75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54">
                <a:extLst>
                  <a:ext uri="{FF2B5EF4-FFF2-40B4-BE49-F238E27FC236}">
                    <a16:creationId xmlns:a16="http://schemas.microsoft.com/office/drawing/2014/main" id="{4428DCE9-C8EF-4215-AE1B-8A4553CCE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55">
                <a:extLst>
                  <a:ext uri="{FF2B5EF4-FFF2-40B4-BE49-F238E27FC236}">
                    <a16:creationId xmlns:a16="http://schemas.microsoft.com/office/drawing/2014/main" id="{C3E43B66-AF66-4F48-99F6-956C7F15D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56">
                <a:extLst>
                  <a:ext uri="{FF2B5EF4-FFF2-40B4-BE49-F238E27FC236}">
                    <a16:creationId xmlns:a16="http://schemas.microsoft.com/office/drawing/2014/main" id="{A4E14060-00C6-45F6-926F-00D82C2C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57">
                <a:extLst>
                  <a:ext uri="{FF2B5EF4-FFF2-40B4-BE49-F238E27FC236}">
                    <a16:creationId xmlns:a16="http://schemas.microsoft.com/office/drawing/2014/main" id="{919B7CA8-A6B3-43C3-861A-D4B6D6ED2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58">
                <a:extLst>
                  <a:ext uri="{FF2B5EF4-FFF2-40B4-BE49-F238E27FC236}">
                    <a16:creationId xmlns:a16="http://schemas.microsoft.com/office/drawing/2014/main" id="{E2832944-220C-4B66-804A-3C4DA0C4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59">
                <a:extLst>
                  <a:ext uri="{FF2B5EF4-FFF2-40B4-BE49-F238E27FC236}">
                    <a16:creationId xmlns:a16="http://schemas.microsoft.com/office/drawing/2014/main" id="{1969B317-2365-41AB-80EE-B50723B92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6F86FA-FD9B-45AA-B007-FFC96999FBC4}"/>
                </a:ext>
              </a:extLst>
            </p:cNvPr>
            <p:cNvGrpSpPr/>
            <p:nvPr/>
          </p:nvGrpSpPr>
          <p:grpSpPr>
            <a:xfrm>
              <a:off x="728894" y="4489947"/>
              <a:ext cx="1194020" cy="1009865"/>
              <a:chOff x="137860" y="4594822"/>
              <a:chExt cx="1194020" cy="1009865"/>
            </a:xfrm>
          </p:grpSpPr>
          <p:grpSp>
            <p:nvGrpSpPr>
              <p:cNvPr id="33" name="Group 50">
                <a:extLst>
                  <a:ext uri="{FF2B5EF4-FFF2-40B4-BE49-F238E27FC236}">
                    <a16:creationId xmlns:a16="http://schemas.microsoft.com/office/drawing/2014/main" id="{8BF5907C-1851-41F4-BCD7-3585637EA2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127" y="4847066"/>
                <a:ext cx="846753" cy="757621"/>
                <a:chOff x="3168" y="1824"/>
                <a:chExt cx="912" cy="816"/>
              </a:xfrm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grpSpPr>
            <p:sp>
              <p:nvSpPr>
                <p:cNvPr id="34" name="Freeform 51">
                  <a:extLst>
                    <a:ext uri="{FF2B5EF4-FFF2-40B4-BE49-F238E27FC236}">
                      <a16:creationId xmlns:a16="http://schemas.microsoft.com/office/drawing/2014/main" id="{DD6ABC8F-6A6C-4703-A77A-42FCDB893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Freeform 52">
                  <a:extLst>
                    <a:ext uri="{FF2B5EF4-FFF2-40B4-BE49-F238E27FC236}">
                      <a16:creationId xmlns:a16="http://schemas.microsoft.com/office/drawing/2014/main" id="{CA706E17-AC6E-4164-8C8A-3E04F1A44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" name="Freeform 53">
                  <a:extLst>
                    <a:ext uri="{FF2B5EF4-FFF2-40B4-BE49-F238E27FC236}">
                      <a16:creationId xmlns:a16="http://schemas.microsoft.com/office/drawing/2014/main" id="{702CA1AD-9223-4174-91F5-4CFB3EF3C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" name="Freeform 54">
                  <a:extLst>
                    <a:ext uri="{FF2B5EF4-FFF2-40B4-BE49-F238E27FC236}">
                      <a16:creationId xmlns:a16="http://schemas.microsoft.com/office/drawing/2014/main" id="{6AEEF630-45B4-47AA-99ED-56028E81F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" name="Freeform 55">
                  <a:extLst>
                    <a:ext uri="{FF2B5EF4-FFF2-40B4-BE49-F238E27FC236}">
                      <a16:creationId xmlns:a16="http://schemas.microsoft.com/office/drawing/2014/main" id="{3AE32A74-7096-456B-8DAF-38CF33595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" name="Freeform 56">
                  <a:extLst>
                    <a:ext uri="{FF2B5EF4-FFF2-40B4-BE49-F238E27FC236}">
                      <a16:creationId xmlns:a16="http://schemas.microsoft.com/office/drawing/2014/main" id="{D1AD749B-D2B2-4EB3-912D-55C7B46DD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 57">
                  <a:extLst>
                    <a:ext uri="{FF2B5EF4-FFF2-40B4-BE49-F238E27FC236}">
                      <a16:creationId xmlns:a16="http://schemas.microsoft.com/office/drawing/2014/main" id="{E711DE84-67E0-4F2A-918D-764DFE974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58">
                  <a:extLst>
                    <a:ext uri="{FF2B5EF4-FFF2-40B4-BE49-F238E27FC236}">
                      <a16:creationId xmlns:a16="http://schemas.microsoft.com/office/drawing/2014/main" id="{471137C2-C112-4BC6-8C22-00F4A4D36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59">
                  <a:extLst>
                    <a:ext uri="{FF2B5EF4-FFF2-40B4-BE49-F238E27FC236}">
                      <a16:creationId xmlns:a16="http://schemas.microsoft.com/office/drawing/2014/main" id="{B85E5E82-8A98-41FD-B145-23EF12C21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" name="Freeform 73">
                <a:extLst>
                  <a:ext uri="{FF2B5EF4-FFF2-40B4-BE49-F238E27FC236}">
                    <a16:creationId xmlns:a16="http://schemas.microsoft.com/office/drawing/2014/main" id="{C8E15C65-7165-F9FE-6C70-9FEE7F69BB81}"/>
                  </a:ext>
                </a:extLst>
              </p:cNvPr>
              <p:cNvSpPr/>
              <p:nvPr/>
            </p:nvSpPr>
            <p:spPr bwMode="auto">
              <a:xfrm>
                <a:off x="137860" y="4594822"/>
                <a:ext cx="732554" cy="353004"/>
              </a:xfrm>
              <a:custGeom>
                <a:avLst/>
                <a:gdLst>
                  <a:gd name="connsiteX0" fmla="*/ 699976 w 907794"/>
                  <a:gd name="connsiteY0" fmla="*/ 387928 h 457237"/>
                  <a:gd name="connsiteX1" fmla="*/ 312049 w 907794"/>
                  <a:gd name="connsiteY1" fmla="*/ 27709 h 457237"/>
                  <a:gd name="connsiteX2" fmla="*/ 21104 w 907794"/>
                  <a:gd name="connsiteY2" fmla="*/ 457200 h 457237"/>
                  <a:gd name="connsiteX3" fmla="*/ 907794 w 907794"/>
                  <a:gd name="connsiteY3" fmla="*/ 0 h 457237"/>
                  <a:gd name="connsiteX4" fmla="*/ 907794 w 907794"/>
                  <a:gd name="connsiteY4" fmla="*/ 0 h 45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794" h="457237">
                    <a:moveTo>
                      <a:pt x="699976" y="387928"/>
                    </a:moveTo>
                    <a:cubicBezTo>
                      <a:pt x="562585" y="202046"/>
                      <a:pt x="425194" y="16164"/>
                      <a:pt x="312049" y="27709"/>
                    </a:cubicBezTo>
                    <a:cubicBezTo>
                      <a:pt x="198904" y="39254"/>
                      <a:pt x="-78187" y="461818"/>
                      <a:pt x="21104" y="457200"/>
                    </a:cubicBezTo>
                    <a:cubicBezTo>
                      <a:pt x="120395" y="452582"/>
                      <a:pt x="907794" y="0"/>
                      <a:pt x="907794" y="0"/>
                    </a:cubicBezTo>
                    <a:lnTo>
                      <a:pt x="907794" y="0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2C74028B-523A-400D-7DA7-C8FDBCE4FF56}"/>
                </a:ext>
              </a:extLst>
            </p:cNvPr>
            <p:cNvSpPr/>
            <p:nvPr/>
          </p:nvSpPr>
          <p:spPr bwMode="auto">
            <a:xfrm>
              <a:off x="1845965" y="4536934"/>
              <a:ext cx="732554" cy="353004"/>
            </a:xfrm>
            <a:custGeom>
              <a:avLst/>
              <a:gdLst>
                <a:gd name="connsiteX0" fmla="*/ 699976 w 907794"/>
                <a:gd name="connsiteY0" fmla="*/ 387928 h 457237"/>
                <a:gd name="connsiteX1" fmla="*/ 312049 w 907794"/>
                <a:gd name="connsiteY1" fmla="*/ 27709 h 457237"/>
                <a:gd name="connsiteX2" fmla="*/ 21104 w 907794"/>
                <a:gd name="connsiteY2" fmla="*/ 457200 h 457237"/>
                <a:gd name="connsiteX3" fmla="*/ 907794 w 907794"/>
                <a:gd name="connsiteY3" fmla="*/ 0 h 457237"/>
                <a:gd name="connsiteX4" fmla="*/ 907794 w 907794"/>
                <a:gd name="connsiteY4" fmla="*/ 0 h 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794" h="457237">
                  <a:moveTo>
                    <a:pt x="699976" y="387928"/>
                  </a:moveTo>
                  <a:cubicBezTo>
                    <a:pt x="562585" y="202046"/>
                    <a:pt x="425194" y="16164"/>
                    <a:pt x="312049" y="27709"/>
                  </a:cubicBezTo>
                  <a:cubicBezTo>
                    <a:pt x="198904" y="39254"/>
                    <a:pt x="-78187" y="461818"/>
                    <a:pt x="21104" y="457200"/>
                  </a:cubicBezTo>
                  <a:cubicBezTo>
                    <a:pt x="120395" y="452582"/>
                    <a:pt x="907794" y="0"/>
                    <a:pt x="907794" y="0"/>
                  </a:cubicBezTo>
                  <a:lnTo>
                    <a:pt x="907794" y="0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07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EF009-D38F-48AB-A068-C6EAA8279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What Is Polygon (Matic) and How Can It Save Ethereum? | Shrimpy Academy">
            <a:extLst>
              <a:ext uri="{FF2B5EF4-FFF2-40B4-BE49-F238E27FC236}">
                <a16:creationId xmlns:a16="http://schemas.microsoft.com/office/drawing/2014/main" id="{E4558B0A-6CDA-472D-BB8B-EBCB7B8B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32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3865990" y="3437410"/>
            <a:ext cx="2762234" cy="1213235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34AB74-CD0A-4CC9-A629-51093BE843B4}"/>
              </a:ext>
            </a:extLst>
          </p:cNvPr>
          <p:cNvGrpSpPr/>
          <p:nvPr/>
        </p:nvGrpSpPr>
        <p:grpSpPr>
          <a:xfrm>
            <a:off x="2101190" y="3939829"/>
            <a:ext cx="3529599" cy="1550279"/>
            <a:chOff x="519221" y="2019755"/>
            <a:chExt cx="9677400" cy="4250531"/>
          </a:xfrm>
        </p:grpSpPr>
        <p:sp>
          <p:nvSpPr>
            <p:cNvPr id="33" name="Vertical Scroll 25">
              <a:extLst>
                <a:ext uri="{FF2B5EF4-FFF2-40B4-BE49-F238E27FC236}">
                  <a16:creationId xmlns:a16="http://schemas.microsoft.com/office/drawing/2014/main" id="{6E196956-A6CA-4414-AFB3-8B73593B3F5E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11">
              <a:extLst>
                <a:ext uri="{FF2B5EF4-FFF2-40B4-BE49-F238E27FC236}">
                  <a16:creationId xmlns:a16="http://schemas.microsoft.com/office/drawing/2014/main" id="{5AD5D1A9-29C4-457E-857B-1432F1CEBB5F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Right Arrow 51">
              <a:extLst>
                <a:ext uri="{FF2B5EF4-FFF2-40B4-BE49-F238E27FC236}">
                  <a16:creationId xmlns:a16="http://schemas.microsoft.com/office/drawing/2014/main" id="{35D9E0E1-30D9-4102-84EA-3DDACCC64FA6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Vertical Scroll 53">
              <a:extLst>
                <a:ext uri="{FF2B5EF4-FFF2-40B4-BE49-F238E27FC236}">
                  <a16:creationId xmlns:a16="http://schemas.microsoft.com/office/drawing/2014/main" id="{D61F4A6C-5C1E-4378-BE43-0D8B65F881B9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Vertical Scroll 63">
              <a:extLst>
                <a:ext uri="{FF2B5EF4-FFF2-40B4-BE49-F238E27FC236}">
                  <a16:creationId xmlns:a16="http://schemas.microsoft.com/office/drawing/2014/main" id="{173BDCA7-150B-4CF3-8B0C-BE7A2C7853B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467531" y="425026"/>
            <a:ext cx="51571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Cross-Shard Communication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1906131" y="3168016"/>
            <a:ext cx="173957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chain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85876F-A94E-4D5A-9E98-AFDFB3443ED2}"/>
              </a:ext>
            </a:extLst>
          </p:cNvPr>
          <p:cNvGrpSpPr/>
          <p:nvPr/>
        </p:nvGrpSpPr>
        <p:grpSpPr>
          <a:xfrm>
            <a:off x="1366709" y="4257998"/>
            <a:ext cx="3995611" cy="1754962"/>
            <a:chOff x="519221" y="2019755"/>
            <a:chExt cx="9677400" cy="4250531"/>
          </a:xfrm>
        </p:grpSpPr>
        <p:sp>
          <p:nvSpPr>
            <p:cNvPr id="22" name="Vertical Scroll 25">
              <a:extLst>
                <a:ext uri="{FF2B5EF4-FFF2-40B4-BE49-F238E27FC236}">
                  <a16:creationId xmlns:a16="http://schemas.microsoft.com/office/drawing/2014/main" id="{91527C58-79AA-4DB0-B49B-FD38AEBC8FE4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Arrow 11">
              <a:extLst>
                <a:ext uri="{FF2B5EF4-FFF2-40B4-BE49-F238E27FC236}">
                  <a16:creationId xmlns:a16="http://schemas.microsoft.com/office/drawing/2014/main" id="{F8B4504F-A5B0-4164-B94B-8AC5E4A2AE00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Right Arrow 51">
              <a:extLst>
                <a:ext uri="{FF2B5EF4-FFF2-40B4-BE49-F238E27FC236}">
                  <a16:creationId xmlns:a16="http://schemas.microsoft.com/office/drawing/2014/main" id="{ECFD7FB1-29D2-4E19-8611-50BD7C505395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Vertical Scroll 53">
              <a:extLst>
                <a:ext uri="{FF2B5EF4-FFF2-40B4-BE49-F238E27FC236}">
                  <a16:creationId xmlns:a16="http://schemas.microsoft.com/office/drawing/2014/main" id="{6787AE12-D6AD-437E-810F-11D274C00E74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Vertical Scroll 63">
              <a:extLst>
                <a:ext uri="{FF2B5EF4-FFF2-40B4-BE49-F238E27FC236}">
                  <a16:creationId xmlns:a16="http://schemas.microsoft.com/office/drawing/2014/main" id="{C2F7DCA5-627C-4CF4-B95B-7737EC63701A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EEC0FE89-2426-4C4D-B656-4354F678596F}"/>
              </a:ext>
            </a:extLst>
          </p:cNvPr>
          <p:cNvSpPr/>
          <p:nvPr/>
        </p:nvSpPr>
        <p:spPr bwMode="auto">
          <a:xfrm>
            <a:off x="4478215" y="1367892"/>
            <a:ext cx="4156019" cy="1328023"/>
          </a:xfrm>
          <a:prstGeom prst="wedgeRoundRectCallout">
            <a:avLst>
              <a:gd name="adj1" fmla="val -33623"/>
              <a:gd name="adj2" fmla="val 1252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communicate via Merkle proofs  - plus either challenges or ZK proofs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5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799A46-9291-6442-3922-228B23DB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Advantages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147968" y="2083912"/>
            <a:ext cx="53447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 split among shards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47968" y="3925010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users can run nodes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147968" y="3004461"/>
            <a:ext cx="40639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split among shards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47968" y="4845558"/>
            <a:ext cx="59843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transactions likely independent</a:t>
            </a:r>
          </a:p>
        </p:txBody>
      </p:sp>
    </p:spTree>
    <p:extLst>
      <p:ext uri="{BB962C8B-B14F-4D97-AF65-F5344CB8AC3E}">
        <p14:creationId xmlns:p14="http://schemas.microsoft.com/office/powerpoint/2010/main" val="31213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703358-37FA-0C68-8EE8-40B9FFA2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Disadvantages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845802" y="2110806"/>
            <a:ext cx="59586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attack smaller committees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45802" y="3951904"/>
            <a:ext cx="62263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Cross-shard coordination complicated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845802" y="3031355"/>
            <a:ext cx="48445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to corrupt one shard!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45802" y="4872452"/>
            <a:ext cx="61045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implement (work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19025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47066" y="597041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41658" y="1726380"/>
            <a:ext cx="49616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 issues in Ethereum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41658" y="5646700"/>
            <a:ext cx="16257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Sharding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41658" y="3033153"/>
            <a:ext cx="20441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chains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E3F17-14D9-4B24-8E75-2A0BE85D3DF2}"/>
              </a:ext>
            </a:extLst>
          </p:cNvPr>
          <p:cNvSpPr txBox="1"/>
          <p:nvPr/>
        </p:nvSpPr>
        <p:spPr bwMode="auto">
          <a:xfrm>
            <a:off x="1341658" y="4339926"/>
            <a:ext cx="13853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3333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Rollups</a:t>
            </a:r>
          </a:p>
        </p:txBody>
      </p:sp>
    </p:spTree>
    <p:extLst>
      <p:ext uri="{BB962C8B-B14F-4D97-AF65-F5344CB8AC3E}">
        <p14:creationId xmlns:p14="http://schemas.microsoft.com/office/powerpoint/2010/main" val="22351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5186995" y="340519"/>
            <a:ext cx="2237551" cy="919401"/>
          </a:xfrm>
          <a:prstGeom prst="wedgeRoundRectCallout">
            <a:avLst>
              <a:gd name="adj1" fmla="val -56179"/>
              <a:gd name="adj2" fmla="val 904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main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ular Callout 16">
            <a:extLst>
              <a:ext uri="{FF2B5EF4-FFF2-40B4-BE49-F238E27FC236}">
                <a16:creationId xmlns:a16="http://schemas.microsoft.com/office/drawing/2014/main" id="{BBD34C6B-F249-4E3F-A078-923A52F9D6A0}"/>
              </a:ext>
            </a:extLst>
          </p:cNvPr>
          <p:cNvSpPr/>
          <p:nvPr/>
        </p:nvSpPr>
        <p:spPr bwMode="auto">
          <a:xfrm>
            <a:off x="6659755" y="2607057"/>
            <a:ext cx="2237551" cy="1328023"/>
          </a:xfrm>
          <a:prstGeom prst="wedgeRoundRectCallout">
            <a:avLst>
              <a:gd name="adj1" fmla="val -117478"/>
              <a:gd name="adj2" fmla="val -565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used mostly for reconciliation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ular Callout 16">
            <a:extLst>
              <a:ext uri="{FF2B5EF4-FFF2-40B4-BE49-F238E27FC236}">
                <a16:creationId xmlns:a16="http://schemas.microsoft.com/office/drawing/2014/main" id="{5123E784-E586-4855-8DAA-918F31B83581}"/>
              </a:ext>
            </a:extLst>
          </p:cNvPr>
          <p:cNvSpPr/>
          <p:nvPr/>
        </p:nvSpPr>
        <p:spPr bwMode="auto">
          <a:xfrm>
            <a:off x="6193763" y="1257623"/>
            <a:ext cx="2237551" cy="1328023"/>
          </a:xfrm>
          <a:prstGeom prst="wedgeRoundRectCallout">
            <a:avLst>
              <a:gd name="adj1" fmla="val -91937"/>
              <a:gd name="adj2" fmla="val 169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lightly loaded because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40ABD-1270-4B0D-8DE3-CE86E14F4762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BA89678-CD1C-40AE-9365-C4F15D3D0294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</p:spTree>
    <p:extLst>
      <p:ext uri="{BB962C8B-B14F-4D97-AF65-F5344CB8AC3E}">
        <p14:creationId xmlns:p14="http://schemas.microsoft.com/office/powerpoint/2010/main" val="19442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0EAC89-9D10-443F-A12A-A12804CFC4DD}"/>
              </a:ext>
            </a:extLst>
          </p:cNvPr>
          <p:cNvSpPr txBox="1"/>
          <p:nvPr/>
        </p:nvSpPr>
        <p:spPr bwMode="auto">
          <a:xfrm>
            <a:off x="2063224" y="3168016"/>
            <a:ext cx="1425390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D5F6B-0B9B-4D19-8D9A-3E3098376605}"/>
              </a:ext>
            </a:extLst>
          </p:cNvPr>
          <p:cNvSpPr txBox="1"/>
          <p:nvPr/>
        </p:nvSpPr>
        <p:spPr bwMode="auto">
          <a:xfrm>
            <a:off x="3396028" y="6134304"/>
            <a:ext cx="1455848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F164C-7E1D-4643-A12E-FDCBF6F75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5B5DB-B4EE-4D3B-A5DC-ECA0C31B4088}"/>
              </a:ext>
            </a:extLst>
          </p:cNvPr>
          <p:cNvGrpSpPr/>
          <p:nvPr/>
        </p:nvGrpSpPr>
        <p:grpSpPr>
          <a:xfrm>
            <a:off x="904414" y="1257623"/>
            <a:ext cx="3995611" cy="1754962"/>
            <a:chOff x="519221" y="2019755"/>
            <a:chExt cx="9677400" cy="4250531"/>
          </a:xfrm>
        </p:grpSpPr>
        <p:sp>
          <p:nvSpPr>
            <p:cNvPr id="48" name="Vertical Scroll 25">
              <a:extLst>
                <a:ext uri="{FF2B5EF4-FFF2-40B4-BE49-F238E27FC236}">
                  <a16:creationId xmlns:a16="http://schemas.microsoft.com/office/drawing/2014/main" id="{590FA495-8651-434F-9593-77C9D17E23EF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ight Arrow 11">
              <a:extLst>
                <a:ext uri="{FF2B5EF4-FFF2-40B4-BE49-F238E27FC236}">
                  <a16:creationId xmlns:a16="http://schemas.microsoft.com/office/drawing/2014/main" id="{BC1E93EC-5C10-4526-ADC9-6CBC47E6AA47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Right Arrow 51">
              <a:extLst>
                <a:ext uri="{FF2B5EF4-FFF2-40B4-BE49-F238E27FC236}">
                  <a16:creationId xmlns:a16="http://schemas.microsoft.com/office/drawing/2014/main" id="{6C2FE584-93EC-4CF1-A41B-D018AC5E8FCC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Vertical Scroll 53">
              <a:extLst>
                <a:ext uri="{FF2B5EF4-FFF2-40B4-BE49-F238E27FC236}">
                  <a16:creationId xmlns:a16="http://schemas.microsoft.com/office/drawing/2014/main" id="{54587AF1-1F99-491E-ABBC-29BDC250654A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Vertical Scroll 63">
              <a:extLst>
                <a:ext uri="{FF2B5EF4-FFF2-40B4-BE49-F238E27FC236}">
                  <a16:creationId xmlns:a16="http://schemas.microsoft.com/office/drawing/2014/main" id="{49B36528-6BA6-4F04-ADD2-9D59CAEB98E9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C8E6109-9FCE-4BF7-8C39-99345555DB64}"/>
              </a:ext>
            </a:extLst>
          </p:cNvPr>
          <p:cNvSpPr txBox="1"/>
          <p:nvPr/>
        </p:nvSpPr>
        <p:spPr bwMode="auto">
          <a:xfrm>
            <a:off x="365473" y="378917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Subchains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C88DED-54CE-4885-8D62-10FAFB49B18C}"/>
              </a:ext>
            </a:extLst>
          </p:cNvPr>
          <p:cNvGrpSpPr/>
          <p:nvPr/>
        </p:nvGrpSpPr>
        <p:grpSpPr>
          <a:xfrm>
            <a:off x="2198152" y="4182649"/>
            <a:ext cx="3995611" cy="1754962"/>
            <a:chOff x="519221" y="2019755"/>
            <a:chExt cx="9677400" cy="4250531"/>
          </a:xfrm>
        </p:grpSpPr>
        <p:sp>
          <p:nvSpPr>
            <p:cNvPr id="85" name="Vertical Scroll 25">
              <a:extLst>
                <a:ext uri="{FF2B5EF4-FFF2-40B4-BE49-F238E27FC236}">
                  <a16:creationId xmlns:a16="http://schemas.microsoft.com/office/drawing/2014/main" id="{98A44BEF-1277-4224-B112-67BF201C3C68}"/>
                </a:ext>
              </a:extLst>
            </p:cNvPr>
            <p:cNvSpPr/>
            <p:nvPr/>
          </p:nvSpPr>
          <p:spPr>
            <a:xfrm>
              <a:off x="519221" y="2019755"/>
              <a:ext cx="2743200" cy="4250531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ight Arrow 11">
              <a:extLst>
                <a:ext uri="{FF2B5EF4-FFF2-40B4-BE49-F238E27FC236}">
                  <a16:creationId xmlns:a16="http://schemas.microsoft.com/office/drawing/2014/main" id="{1EBB3454-464B-4FA8-823A-9A2825C6B772}"/>
                </a:ext>
              </a:extLst>
            </p:cNvPr>
            <p:cNvSpPr/>
            <p:nvPr/>
          </p:nvSpPr>
          <p:spPr>
            <a:xfrm>
              <a:off x="3110021" y="4830894"/>
              <a:ext cx="990600" cy="9144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Right Arrow 51">
              <a:extLst>
                <a:ext uri="{FF2B5EF4-FFF2-40B4-BE49-F238E27FC236}">
                  <a16:creationId xmlns:a16="http://schemas.microsoft.com/office/drawing/2014/main" id="{BFCE1060-1773-48C3-96E3-C8526F144E3D}"/>
                </a:ext>
              </a:extLst>
            </p:cNvPr>
            <p:cNvSpPr/>
            <p:nvPr/>
          </p:nvSpPr>
          <p:spPr>
            <a:xfrm>
              <a:off x="6767621" y="4785627"/>
              <a:ext cx="990600" cy="9144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Vertical Scroll 53">
              <a:extLst>
                <a:ext uri="{FF2B5EF4-FFF2-40B4-BE49-F238E27FC236}">
                  <a16:creationId xmlns:a16="http://schemas.microsoft.com/office/drawing/2014/main" id="{F6FC11F7-DF75-4E5E-A585-EE36D124F855}"/>
                </a:ext>
              </a:extLst>
            </p:cNvPr>
            <p:cNvSpPr/>
            <p:nvPr/>
          </p:nvSpPr>
          <p:spPr>
            <a:xfrm>
              <a:off x="7453421" y="2019755"/>
              <a:ext cx="2743200" cy="4250531"/>
            </a:xfrm>
            <a:prstGeom prst="vertic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Vertical Scroll 63">
              <a:extLst>
                <a:ext uri="{FF2B5EF4-FFF2-40B4-BE49-F238E27FC236}">
                  <a16:creationId xmlns:a16="http://schemas.microsoft.com/office/drawing/2014/main" id="{D3F9943E-61C5-4F85-B8C2-296C4128C0F8}"/>
                </a:ext>
              </a:extLst>
            </p:cNvPr>
            <p:cNvSpPr/>
            <p:nvPr/>
          </p:nvSpPr>
          <p:spPr>
            <a:xfrm>
              <a:off x="3986321" y="2019755"/>
              <a:ext cx="2743200" cy="4250531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Rounded Rectangular Callout 16">
            <a:extLst>
              <a:ext uri="{FF2B5EF4-FFF2-40B4-BE49-F238E27FC236}">
                <a16:creationId xmlns:a16="http://schemas.microsoft.com/office/drawing/2014/main" id="{1164831C-45CF-4EB0-AB1F-A76DA3558C04}"/>
              </a:ext>
            </a:extLst>
          </p:cNvPr>
          <p:cNvSpPr/>
          <p:nvPr/>
        </p:nvSpPr>
        <p:spPr bwMode="auto">
          <a:xfrm>
            <a:off x="5186995" y="331727"/>
            <a:ext cx="2237551" cy="919401"/>
          </a:xfrm>
          <a:prstGeom prst="wedgeRoundRectCallout">
            <a:avLst>
              <a:gd name="adj1" fmla="val -56179"/>
              <a:gd name="adj2" fmla="val 90450"/>
              <a:gd name="adj3" fmla="val 16667"/>
            </a:avLst>
          </a:pr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main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ular Callout 16">
            <a:extLst>
              <a:ext uri="{FF2B5EF4-FFF2-40B4-BE49-F238E27FC236}">
                <a16:creationId xmlns:a16="http://schemas.microsoft.com/office/drawing/2014/main" id="{BBD34C6B-F249-4E3F-A078-923A52F9D6A0}"/>
              </a:ext>
            </a:extLst>
          </p:cNvPr>
          <p:cNvSpPr/>
          <p:nvPr/>
        </p:nvSpPr>
        <p:spPr bwMode="auto">
          <a:xfrm>
            <a:off x="6659755" y="2607057"/>
            <a:ext cx="2237551" cy="1328023"/>
          </a:xfrm>
          <a:prstGeom prst="wedgeRoundRectCallout">
            <a:avLst>
              <a:gd name="adj1" fmla="val -117478"/>
              <a:gd name="adj2" fmla="val -56528"/>
              <a:gd name="adj3" fmla="val 16667"/>
            </a:avLst>
          </a:pr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used mostly for reconciliation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ular Callout 16">
            <a:extLst>
              <a:ext uri="{FF2B5EF4-FFF2-40B4-BE49-F238E27FC236}">
                <a16:creationId xmlns:a16="http://schemas.microsoft.com/office/drawing/2014/main" id="{5123E784-E586-4855-8DAA-918F31B83581}"/>
              </a:ext>
            </a:extLst>
          </p:cNvPr>
          <p:cNvSpPr/>
          <p:nvPr/>
        </p:nvSpPr>
        <p:spPr bwMode="auto">
          <a:xfrm>
            <a:off x="6193763" y="1257623"/>
            <a:ext cx="2237551" cy="1328023"/>
          </a:xfrm>
          <a:prstGeom prst="wedgeRoundRectCallout">
            <a:avLst>
              <a:gd name="adj1" fmla="val -91937"/>
              <a:gd name="adj2" fmla="val 16961"/>
              <a:gd name="adj3" fmla="val 16667"/>
            </a:avLst>
          </a:prstGeom>
          <a:noFill/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lightly loaded because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4F497E0A-2B85-459E-8C63-A7B2899B577E}"/>
              </a:ext>
            </a:extLst>
          </p:cNvPr>
          <p:cNvSpPr/>
          <p:nvPr/>
        </p:nvSpPr>
        <p:spPr bwMode="auto">
          <a:xfrm>
            <a:off x="1132833" y="2612327"/>
            <a:ext cx="2237551" cy="919401"/>
          </a:xfrm>
          <a:prstGeom prst="wedgeRoundRectCallout">
            <a:avLst>
              <a:gd name="adj1" fmla="val -3918"/>
              <a:gd name="adj2" fmla="val 10096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child chain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C4C7689D-E26E-4E3B-BBBF-8F102DC3457C}"/>
              </a:ext>
            </a:extLst>
          </p:cNvPr>
          <p:cNvSpPr/>
          <p:nvPr/>
        </p:nvSpPr>
        <p:spPr bwMode="auto">
          <a:xfrm>
            <a:off x="6553200" y="2612327"/>
            <a:ext cx="2237551" cy="919401"/>
          </a:xfrm>
          <a:prstGeom prst="wedgeRoundRectCallout">
            <a:avLst>
              <a:gd name="adj1" fmla="val -97830"/>
              <a:gd name="adj2" fmla="val 14157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play by my own rules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16">
            <a:extLst>
              <a:ext uri="{FF2B5EF4-FFF2-40B4-BE49-F238E27FC236}">
                <a16:creationId xmlns:a16="http://schemas.microsoft.com/office/drawing/2014/main" id="{7B537BB5-16F5-430B-B486-0F7B8856655B}"/>
              </a:ext>
            </a:extLst>
          </p:cNvPr>
          <p:cNvSpPr/>
          <p:nvPr/>
        </p:nvSpPr>
        <p:spPr bwMode="auto">
          <a:xfrm>
            <a:off x="3843016" y="2612327"/>
            <a:ext cx="2237551" cy="919401"/>
          </a:xfrm>
          <a:prstGeom prst="wedgeRoundRectCallout">
            <a:avLst>
              <a:gd name="adj1" fmla="val -37318"/>
              <a:gd name="adj2" fmla="val 14415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most of the 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79401</TotalTime>
  <Words>1831</Words>
  <Application>Microsoft Office PowerPoint</Application>
  <PresentationFormat>Overhead</PresentationFormat>
  <Paragraphs>646</Paragraphs>
  <Slides>74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Marlett</vt:lpstr>
      <vt:lpstr>Lucida Console</vt:lpstr>
      <vt:lpstr>Comic Sans MS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Side-Chains (simplified)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Rollups (simplified)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1: Optimistic Rollups (simplified)</vt:lpstr>
      <vt:lpstr>PowerPoint Presentation</vt:lpstr>
      <vt:lpstr>PowerPoint Presentation</vt:lpstr>
      <vt:lpstr>PowerPoint Presentation</vt:lpstr>
      <vt:lpstr>How Challenges Work</vt:lpstr>
      <vt:lpstr>How Challenges Work</vt:lpstr>
      <vt:lpstr>How Challenges Work</vt:lpstr>
      <vt:lpstr>How Challenges Work</vt:lpstr>
      <vt:lpstr>Moving Assets</vt:lpstr>
      <vt:lpstr>Moving Assets Up is Easy</vt:lpstr>
      <vt:lpstr>Moving Assets Down is Slow</vt:lpstr>
      <vt:lpstr>Liquidity providers</vt:lpstr>
      <vt:lpstr>Solution 2: ZK Rollups (simplified)</vt:lpstr>
      <vt:lpstr>PowerPoint Presentation</vt:lpstr>
      <vt:lpstr>ZK-Rollup L1</vt:lpstr>
      <vt:lpstr>ZK-Rollup L2</vt:lpstr>
      <vt:lpstr>PowerPoint Presentation</vt:lpstr>
      <vt:lpstr>PowerPoint Presentation</vt:lpstr>
      <vt:lpstr>PowerPoint Presentation</vt:lpstr>
      <vt:lpstr>PowerPoint Presentation</vt:lpstr>
      <vt:lpstr>Moving Assets Up is Easy</vt:lpstr>
      <vt:lpstr>Moving Assets Down is Quick</vt:lpstr>
      <vt:lpstr>PowerPoint Presentation</vt:lpstr>
      <vt:lpstr>Comparison</vt:lpstr>
      <vt:lpstr>Comparison</vt:lpstr>
      <vt:lpstr>Comparison</vt:lpstr>
      <vt:lpstr>Comparison</vt:lpstr>
      <vt:lpstr>Comparison</vt:lpstr>
      <vt:lpstr>Summary</vt:lpstr>
      <vt:lpstr>Sharding (simplified)</vt:lpstr>
      <vt:lpstr>PowerPoint Presentation</vt:lpstr>
      <vt:lpstr>PowerPoint Presentation</vt:lpstr>
      <vt:lpstr>PowerPoint Presentation</vt:lpstr>
      <vt:lpstr>Validators</vt:lpstr>
      <vt:lpstr>Validators</vt:lpstr>
      <vt:lpstr>Validators</vt:lpstr>
      <vt:lpstr>PowerPoint Presentation</vt:lpstr>
      <vt:lpstr>Advantages</vt:lpstr>
      <vt:lpstr>Disadvantages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1258</cp:revision>
  <cp:lastPrinted>2019-02-05T22:25:16Z</cp:lastPrinted>
  <dcterms:created xsi:type="dcterms:W3CDTF">1999-05-12T13:47:53Z</dcterms:created>
  <dcterms:modified xsi:type="dcterms:W3CDTF">2025-10-11T16:07:57Z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